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Nunito"/>
      <p:regular r:id="rId19"/>
      <p:bold r:id="rId20"/>
      <p:italic r:id="rId21"/>
      <p:boldItalic r:id="rId22"/>
    </p:embeddedFont>
    <p:embeddedFont>
      <p:font typeface="Montserrat"/>
      <p:regular r:id="rId23"/>
      <p:bold r:id="rId24"/>
      <p:italic r:id="rId25"/>
      <p:boldItalic r:id="rId26"/>
    </p:embeddedFont>
    <p:embeddedFont>
      <p:font typeface="Lato"/>
      <p:regular r:id="rId27"/>
      <p:bold r:id="rId28"/>
      <p:italic r:id="rId29"/>
      <p:boldItalic r:id="rId30"/>
    </p:embeddedFont>
    <p:embeddedFont>
      <p:font typeface="Nunito ExtraBold"/>
      <p:bold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22" Type="http://schemas.openxmlformats.org/officeDocument/2006/relationships/font" Target="fonts/Nunito-boldItalic.fntdata"/><Relationship Id="rId21" Type="http://schemas.openxmlformats.org/officeDocument/2006/relationships/font" Target="fonts/Nunito-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ExtraBold-bold.fntdata"/><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NunitoExtraBold-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Nunito-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efc5ab376e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efc5ab376e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efc5ab376e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efc5ab376e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efc5ab376e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efc5ab376e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efc5ab376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efc5ab376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efc5ab376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efc5ab376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efc5ab376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efc5ab376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efc5ab376e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efc5ab376e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efc5ab376e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efc5ab376e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27250" y="71952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t>Visual Analytics Based Inventory Replenishment</a:t>
            </a:r>
            <a:endParaRPr b="1" sz="3000"/>
          </a:p>
        </p:txBody>
      </p:sp>
      <p:sp>
        <p:nvSpPr>
          <p:cNvPr id="229" name="Google Shape;229;p17"/>
          <p:cNvSpPr txBox="1"/>
          <p:nvPr>
            <p:ph idx="1" type="subTitle"/>
          </p:nvPr>
        </p:nvSpPr>
        <p:spPr>
          <a:xfrm>
            <a:off x="5093700" y="2695175"/>
            <a:ext cx="3470700" cy="1726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Team: </a:t>
            </a:r>
            <a:r>
              <a:rPr lang="en-GB"/>
              <a:t>ML_Legends</a:t>
            </a:r>
            <a:endParaRPr/>
          </a:p>
          <a:p>
            <a:pPr indent="0" lvl="0" marL="0" rtl="0" algn="l">
              <a:lnSpc>
                <a:spcPct val="115000"/>
              </a:lnSpc>
              <a:spcBef>
                <a:spcPts val="1600"/>
              </a:spcBef>
              <a:spcAft>
                <a:spcPts val="0"/>
              </a:spcAft>
              <a:buNone/>
            </a:pPr>
            <a:r>
              <a:rPr lang="en-GB"/>
              <a:t>Members:</a:t>
            </a:r>
            <a:br>
              <a:rPr lang="en-GB"/>
            </a:br>
            <a:r>
              <a:rPr lang="en-GB"/>
              <a:t>1. G Saketh</a:t>
            </a:r>
            <a:br>
              <a:rPr lang="en-GB"/>
            </a:br>
            <a:r>
              <a:rPr lang="en-GB"/>
              <a:t>2. G Pavan</a:t>
            </a:r>
            <a:br>
              <a:rPr lang="en-GB"/>
            </a:br>
            <a:r>
              <a:rPr lang="en-GB"/>
              <a:t>3. Varun Kota</a:t>
            </a:r>
            <a:br>
              <a:rPr lang="en-GB"/>
            </a:br>
            <a:r>
              <a:rPr lang="en-GB"/>
              <a:t>4. Badiganti Sameer</a:t>
            </a:r>
            <a:br>
              <a:rPr lang="en-GB"/>
            </a:br>
            <a:endParaRPr/>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6"/>
          <p:cNvSpPr/>
          <p:nvPr/>
        </p:nvSpPr>
        <p:spPr>
          <a:xfrm>
            <a:off x="1778250" y="1553190"/>
            <a:ext cx="5587500" cy="2048100"/>
          </a:xfrm>
          <a:prstGeom prst="rect">
            <a:avLst/>
          </a:prstGeom>
          <a:noFill/>
          <a:ln cap="flat" cmpd="sng" w="9525">
            <a:solidFill>
              <a:schemeClr val="accent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1778250" y="3723950"/>
            <a:ext cx="5587500" cy="55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t>Data Preprocessor</a:t>
            </a:r>
            <a:endParaRPr b="1"/>
          </a:p>
        </p:txBody>
      </p:sp>
      <p:sp>
        <p:nvSpPr>
          <p:cNvPr id="321" name="Google Shape;321;p26"/>
          <p:cNvSpPr/>
          <p:nvPr/>
        </p:nvSpPr>
        <p:spPr>
          <a:xfrm>
            <a:off x="2030823" y="1672396"/>
            <a:ext cx="1193700" cy="7368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t>Sales</a:t>
            </a:r>
            <a:endParaRPr b="1"/>
          </a:p>
          <a:p>
            <a:pPr indent="0" lvl="0" marL="0" rtl="0" algn="ctr">
              <a:spcBef>
                <a:spcPts val="0"/>
              </a:spcBef>
              <a:spcAft>
                <a:spcPts val="0"/>
              </a:spcAft>
              <a:buNone/>
            </a:pPr>
            <a:r>
              <a:rPr b="1" lang="en-GB"/>
              <a:t>Analyzer</a:t>
            </a:r>
            <a:endParaRPr b="1"/>
          </a:p>
        </p:txBody>
      </p:sp>
      <p:sp>
        <p:nvSpPr>
          <p:cNvPr id="322" name="Google Shape;322;p26"/>
          <p:cNvSpPr/>
          <p:nvPr/>
        </p:nvSpPr>
        <p:spPr>
          <a:xfrm>
            <a:off x="2684543" y="2661977"/>
            <a:ext cx="1674300" cy="736800"/>
          </a:xfrm>
          <a:prstGeom prst="rect">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t>Weather Analyzer</a:t>
            </a:r>
            <a:endParaRPr b="1"/>
          </a:p>
        </p:txBody>
      </p:sp>
      <p:sp>
        <p:nvSpPr>
          <p:cNvPr id="323" name="Google Shape;323;p26"/>
          <p:cNvSpPr/>
          <p:nvPr/>
        </p:nvSpPr>
        <p:spPr>
          <a:xfrm>
            <a:off x="4849653" y="2137448"/>
            <a:ext cx="2318100" cy="12612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t>Sales Regressor</a:t>
            </a:r>
            <a:endParaRPr b="1"/>
          </a:p>
        </p:txBody>
      </p:sp>
      <p:sp>
        <p:nvSpPr>
          <p:cNvPr id="324" name="Google Shape;324;p26"/>
          <p:cNvSpPr/>
          <p:nvPr/>
        </p:nvSpPr>
        <p:spPr>
          <a:xfrm>
            <a:off x="1778250" y="864941"/>
            <a:ext cx="5587500" cy="5547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lt1"/>
                </a:solidFill>
              </a:rPr>
              <a:t>Ensembler</a:t>
            </a:r>
            <a:endParaRPr b="1">
              <a:solidFill>
                <a:schemeClr val="lt1"/>
              </a:solidFill>
            </a:endParaRPr>
          </a:p>
        </p:txBody>
      </p:sp>
      <p:cxnSp>
        <p:nvCxnSpPr>
          <p:cNvPr id="325" name="Google Shape;325;p26"/>
          <p:cNvCxnSpPr>
            <a:endCxn id="320" idx="2"/>
          </p:cNvCxnSpPr>
          <p:nvPr/>
        </p:nvCxnSpPr>
        <p:spPr>
          <a:xfrm rot="10800000">
            <a:off x="4572000" y="4278650"/>
            <a:ext cx="3000" cy="327900"/>
          </a:xfrm>
          <a:prstGeom prst="straightConnector1">
            <a:avLst/>
          </a:prstGeom>
          <a:noFill/>
          <a:ln cap="flat" cmpd="sng" w="19050">
            <a:solidFill>
              <a:schemeClr val="dk2"/>
            </a:solidFill>
            <a:prstDash val="solid"/>
            <a:round/>
            <a:headEnd len="med" w="med" type="none"/>
            <a:tailEnd len="med" w="med" type="triangle"/>
          </a:ln>
        </p:spPr>
      </p:cxnSp>
      <p:cxnSp>
        <p:nvCxnSpPr>
          <p:cNvPr id="326" name="Google Shape;326;p26"/>
          <p:cNvCxnSpPr/>
          <p:nvPr/>
        </p:nvCxnSpPr>
        <p:spPr>
          <a:xfrm rot="10800000">
            <a:off x="3520184" y="3398702"/>
            <a:ext cx="3000" cy="327900"/>
          </a:xfrm>
          <a:prstGeom prst="straightConnector1">
            <a:avLst/>
          </a:prstGeom>
          <a:noFill/>
          <a:ln cap="flat" cmpd="sng" w="19050">
            <a:solidFill>
              <a:schemeClr val="dk2"/>
            </a:solidFill>
            <a:prstDash val="solid"/>
            <a:round/>
            <a:headEnd len="med" w="med" type="none"/>
            <a:tailEnd len="med" w="med" type="triangle"/>
          </a:ln>
        </p:spPr>
      </p:cxnSp>
      <p:cxnSp>
        <p:nvCxnSpPr>
          <p:cNvPr id="327" name="Google Shape;327;p26"/>
          <p:cNvCxnSpPr/>
          <p:nvPr/>
        </p:nvCxnSpPr>
        <p:spPr>
          <a:xfrm rot="10800000">
            <a:off x="2343484" y="2413802"/>
            <a:ext cx="7800" cy="1312800"/>
          </a:xfrm>
          <a:prstGeom prst="straightConnector1">
            <a:avLst/>
          </a:prstGeom>
          <a:noFill/>
          <a:ln cap="flat" cmpd="sng" w="19050">
            <a:solidFill>
              <a:schemeClr val="dk2"/>
            </a:solidFill>
            <a:prstDash val="solid"/>
            <a:round/>
            <a:headEnd len="med" w="med" type="none"/>
            <a:tailEnd len="med" w="med" type="triangle"/>
          </a:ln>
        </p:spPr>
      </p:cxnSp>
      <p:cxnSp>
        <p:nvCxnSpPr>
          <p:cNvPr id="328" name="Google Shape;328;p26"/>
          <p:cNvCxnSpPr/>
          <p:nvPr/>
        </p:nvCxnSpPr>
        <p:spPr>
          <a:xfrm rot="10800000">
            <a:off x="2972038" y="2402786"/>
            <a:ext cx="3000" cy="259200"/>
          </a:xfrm>
          <a:prstGeom prst="straightConnector1">
            <a:avLst/>
          </a:prstGeom>
          <a:noFill/>
          <a:ln cap="flat" cmpd="sng" w="19050">
            <a:solidFill>
              <a:schemeClr val="dk2"/>
            </a:solidFill>
            <a:prstDash val="solid"/>
            <a:round/>
            <a:headEnd len="med" w="med" type="none"/>
            <a:tailEnd len="med" w="med" type="triangle"/>
          </a:ln>
        </p:spPr>
      </p:cxnSp>
      <p:cxnSp>
        <p:nvCxnSpPr>
          <p:cNvPr id="329" name="Google Shape;329;p26"/>
          <p:cNvCxnSpPr/>
          <p:nvPr/>
        </p:nvCxnSpPr>
        <p:spPr>
          <a:xfrm rot="10800000">
            <a:off x="6004901" y="1438456"/>
            <a:ext cx="7800" cy="699000"/>
          </a:xfrm>
          <a:prstGeom prst="straightConnector1">
            <a:avLst/>
          </a:prstGeom>
          <a:noFill/>
          <a:ln cap="flat" cmpd="sng" w="19050">
            <a:solidFill>
              <a:schemeClr val="dk2"/>
            </a:solidFill>
            <a:prstDash val="solid"/>
            <a:round/>
            <a:headEnd len="med" w="med" type="none"/>
            <a:tailEnd len="med" w="med" type="triangle"/>
          </a:ln>
        </p:spPr>
      </p:cxnSp>
      <p:cxnSp>
        <p:nvCxnSpPr>
          <p:cNvPr id="330" name="Google Shape;330;p26"/>
          <p:cNvCxnSpPr/>
          <p:nvPr/>
        </p:nvCxnSpPr>
        <p:spPr>
          <a:xfrm rot="10800000">
            <a:off x="6007295" y="3398702"/>
            <a:ext cx="3000" cy="327900"/>
          </a:xfrm>
          <a:prstGeom prst="straightConnector1">
            <a:avLst/>
          </a:prstGeom>
          <a:noFill/>
          <a:ln cap="flat" cmpd="sng" w="19050">
            <a:solidFill>
              <a:schemeClr val="dk2"/>
            </a:solidFill>
            <a:prstDash val="solid"/>
            <a:round/>
            <a:headEnd len="med" w="med" type="none"/>
            <a:tailEnd len="med" w="med" type="triangle"/>
          </a:ln>
        </p:spPr>
      </p:cxnSp>
      <p:cxnSp>
        <p:nvCxnSpPr>
          <p:cNvPr id="331" name="Google Shape;331;p26"/>
          <p:cNvCxnSpPr/>
          <p:nvPr/>
        </p:nvCxnSpPr>
        <p:spPr>
          <a:xfrm rot="10800000">
            <a:off x="2626273" y="1419502"/>
            <a:ext cx="3000" cy="259200"/>
          </a:xfrm>
          <a:prstGeom prst="straightConnector1">
            <a:avLst/>
          </a:prstGeom>
          <a:noFill/>
          <a:ln cap="flat" cmpd="sng" w="19050">
            <a:solidFill>
              <a:schemeClr val="dk2"/>
            </a:solidFill>
            <a:prstDash val="solid"/>
            <a:round/>
            <a:headEnd len="med" w="med" type="none"/>
            <a:tailEnd len="med" w="med" type="triangle"/>
          </a:ln>
        </p:spPr>
      </p:cxnSp>
      <p:cxnSp>
        <p:nvCxnSpPr>
          <p:cNvPr id="332" name="Google Shape;332;p26"/>
          <p:cNvCxnSpPr/>
          <p:nvPr/>
        </p:nvCxnSpPr>
        <p:spPr>
          <a:xfrm rot="10800000">
            <a:off x="3829183" y="1417586"/>
            <a:ext cx="7800" cy="1244400"/>
          </a:xfrm>
          <a:prstGeom prst="straightConnector1">
            <a:avLst/>
          </a:prstGeom>
          <a:noFill/>
          <a:ln cap="flat" cmpd="sng" w="19050">
            <a:solidFill>
              <a:schemeClr val="dk2"/>
            </a:solidFill>
            <a:prstDash val="solid"/>
            <a:round/>
            <a:headEnd len="med" w="med" type="none"/>
            <a:tailEnd len="med" w="med" type="triangle"/>
          </a:ln>
        </p:spPr>
      </p:cxnSp>
      <p:cxnSp>
        <p:nvCxnSpPr>
          <p:cNvPr id="333" name="Google Shape;333;p26"/>
          <p:cNvCxnSpPr/>
          <p:nvPr/>
        </p:nvCxnSpPr>
        <p:spPr>
          <a:xfrm rot="10800000">
            <a:off x="4462525" y="537050"/>
            <a:ext cx="3000" cy="327900"/>
          </a:xfrm>
          <a:prstGeom prst="straightConnector1">
            <a:avLst/>
          </a:prstGeom>
          <a:noFill/>
          <a:ln cap="flat" cmpd="sng" w="19050">
            <a:solidFill>
              <a:schemeClr val="dk2"/>
            </a:solidFill>
            <a:prstDash val="solid"/>
            <a:round/>
            <a:headEnd len="med" w="med" type="none"/>
            <a:tailEnd len="med" w="med" type="triangle"/>
          </a:ln>
        </p:spPr>
      </p:cxnSp>
      <p:sp>
        <p:nvSpPr>
          <p:cNvPr id="334" name="Google Shape;334;p26"/>
          <p:cNvSpPr txBox="1"/>
          <p:nvPr/>
        </p:nvSpPr>
        <p:spPr>
          <a:xfrm>
            <a:off x="3542600" y="4637425"/>
            <a:ext cx="2034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solidFill>
                  <a:schemeClr val="lt1"/>
                </a:solidFill>
                <a:latin typeface="Lato"/>
                <a:ea typeface="Lato"/>
                <a:cs typeface="Lato"/>
                <a:sym typeface="Lato"/>
              </a:rPr>
              <a:t>Weather Data</a:t>
            </a:r>
            <a:endParaRPr b="1">
              <a:solidFill>
                <a:schemeClr val="lt1"/>
              </a:solidFill>
              <a:latin typeface="Lato"/>
              <a:ea typeface="Lato"/>
              <a:cs typeface="Lato"/>
              <a:sym typeface="Lato"/>
            </a:endParaRPr>
          </a:p>
        </p:txBody>
      </p:sp>
      <p:sp>
        <p:nvSpPr>
          <p:cNvPr id="335" name="Google Shape;335;p26"/>
          <p:cNvSpPr txBox="1"/>
          <p:nvPr/>
        </p:nvSpPr>
        <p:spPr>
          <a:xfrm>
            <a:off x="3446725" y="116875"/>
            <a:ext cx="2034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solidFill>
                  <a:schemeClr val="lt1"/>
                </a:solidFill>
                <a:latin typeface="Lato"/>
                <a:ea typeface="Lato"/>
                <a:cs typeface="Lato"/>
                <a:sym typeface="Lato"/>
              </a:rPr>
              <a:t>Sales Forecast</a:t>
            </a:r>
            <a:endParaRPr b="1">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7"/>
          <p:cNvSpPr txBox="1"/>
          <p:nvPr>
            <p:ph type="title"/>
          </p:nvPr>
        </p:nvSpPr>
        <p:spPr>
          <a:xfrm>
            <a:off x="1290750" y="197500"/>
            <a:ext cx="6562500" cy="54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Ensembler</a:t>
            </a:r>
            <a:endParaRPr/>
          </a:p>
        </p:txBody>
      </p:sp>
      <p:sp>
        <p:nvSpPr>
          <p:cNvPr id="341" name="Google Shape;341;p27"/>
          <p:cNvSpPr txBox="1"/>
          <p:nvPr>
            <p:ph idx="1" type="body"/>
          </p:nvPr>
        </p:nvSpPr>
        <p:spPr>
          <a:xfrm>
            <a:off x="1290750" y="1196875"/>
            <a:ext cx="2066100" cy="198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u="sng"/>
              <a:t>Architecture:</a:t>
            </a:r>
            <a:r>
              <a:rPr b="1" lang="en-GB" sz="1600"/>
              <a:t> </a:t>
            </a:r>
            <a:r>
              <a:rPr lang="en-GB" sz="1600"/>
              <a:t>LSTM</a:t>
            </a:r>
            <a:br>
              <a:rPr lang="en-GB" sz="1600"/>
            </a:br>
            <a:br>
              <a:rPr lang="en-GB" sz="1600"/>
            </a:br>
            <a:r>
              <a:rPr lang="en-GB" sz="1600"/>
              <a:t>input_size = 3</a:t>
            </a:r>
            <a:br>
              <a:rPr lang="en-GB" sz="1600"/>
            </a:br>
            <a:r>
              <a:rPr lang="en-GB" sz="1600"/>
              <a:t>hidden_size = 40</a:t>
            </a:r>
            <a:br>
              <a:rPr lang="en-GB" sz="1600"/>
            </a:br>
            <a:r>
              <a:rPr lang="en-GB" sz="1600"/>
              <a:t>num_layers = 1</a:t>
            </a:r>
            <a:br>
              <a:rPr lang="en-GB" sz="1600"/>
            </a:br>
            <a:r>
              <a:rPr lang="en-GB" sz="1600"/>
              <a:t>num_classes = 1</a:t>
            </a:r>
            <a:endParaRPr sz="1600"/>
          </a:p>
          <a:p>
            <a:pPr indent="0" lvl="0" marL="0" rtl="0" algn="l">
              <a:spcBef>
                <a:spcPts val="1600"/>
              </a:spcBef>
              <a:spcAft>
                <a:spcPts val="1600"/>
              </a:spcAft>
              <a:buNone/>
            </a:pPr>
            <a:r>
              <a:t/>
            </a:r>
            <a:endParaRPr sz="1600"/>
          </a:p>
        </p:txBody>
      </p:sp>
      <p:sp>
        <p:nvSpPr>
          <p:cNvPr id="342" name="Google Shape;342;p27"/>
          <p:cNvSpPr/>
          <p:nvPr/>
        </p:nvSpPr>
        <p:spPr>
          <a:xfrm>
            <a:off x="5246775" y="1196863"/>
            <a:ext cx="3798900" cy="2489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3" name="Google Shape;343;p27"/>
          <p:cNvPicPr preferRelativeResize="0"/>
          <p:nvPr/>
        </p:nvPicPr>
        <p:blipFill>
          <a:blip r:embed="rId3">
            <a:alphaModFix/>
          </a:blip>
          <a:stretch>
            <a:fillRect/>
          </a:stretch>
        </p:blipFill>
        <p:spPr>
          <a:xfrm>
            <a:off x="5246775" y="1210675"/>
            <a:ext cx="3798900" cy="2489100"/>
          </a:xfrm>
          <a:prstGeom prst="rect">
            <a:avLst/>
          </a:prstGeom>
          <a:noFill/>
          <a:ln>
            <a:noFill/>
          </a:ln>
        </p:spPr>
      </p:pic>
      <p:sp>
        <p:nvSpPr>
          <p:cNvPr id="344" name="Google Shape;344;p27"/>
          <p:cNvSpPr/>
          <p:nvPr/>
        </p:nvSpPr>
        <p:spPr>
          <a:xfrm>
            <a:off x="7560325" y="1764913"/>
            <a:ext cx="123900" cy="144600"/>
          </a:xfrm>
          <a:prstGeom prst="rect">
            <a:avLst/>
          </a:prstGeom>
          <a:solidFill>
            <a:srgbClr val="1F77B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7560325" y="2289138"/>
            <a:ext cx="123900" cy="144600"/>
          </a:xfrm>
          <a:prstGeom prst="rect">
            <a:avLst/>
          </a:prstGeom>
          <a:solidFill>
            <a:srgbClr val="FF7F0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txBox="1"/>
          <p:nvPr/>
        </p:nvSpPr>
        <p:spPr>
          <a:xfrm>
            <a:off x="7746225" y="1652563"/>
            <a:ext cx="960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Original</a:t>
            </a:r>
            <a:endParaRPr sz="1200">
              <a:latin typeface="Lato"/>
              <a:ea typeface="Lato"/>
              <a:cs typeface="Lato"/>
              <a:sym typeface="Lato"/>
            </a:endParaRPr>
          </a:p>
        </p:txBody>
      </p:sp>
      <p:sp>
        <p:nvSpPr>
          <p:cNvPr id="347" name="Google Shape;347;p27"/>
          <p:cNvSpPr txBox="1"/>
          <p:nvPr/>
        </p:nvSpPr>
        <p:spPr>
          <a:xfrm>
            <a:off x="7746225" y="2176788"/>
            <a:ext cx="960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Predictions</a:t>
            </a:r>
            <a:endParaRPr sz="1200">
              <a:latin typeface="Lato"/>
              <a:ea typeface="Lato"/>
              <a:cs typeface="Lato"/>
              <a:sym typeface="Lato"/>
            </a:endParaRPr>
          </a:p>
        </p:txBody>
      </p:sp>
      <p:sp>
        <p:nvSpPr>
          <p:cNvPr id="348" name="Google Shape;348;p27"/>
          <p:cNvSpPr txBox="1"/>
          <p:nvPr>
            <p:ph type="title"/>
          </p:nvPr>
        </p:nvSpPr>
        <p:spPr>
          <a:xfrm>
            <a:off x="5858775" y="3830688"/>
            <a:ext cx="2574900" cy="30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400"/>
              <a:t>Sales Prediction plot of store 4</a:t>
            </a:r>
            <a:endParaRPr sz="1400"/>
          </a:p>
        </p:txBody>
      </p:sp>
      <p:sp>
        <p:nvSpPr>
          <p:cNvPr id="349" name="Google Shape;349;p27"/>
          <p:cNvSpPr/>
          <p:nvPr/>
        </p:nvSpPr>
        <p:spPr>
          <a:xfrm>
            <a:off x="0" y="3685975"/>
            <a:ext cx="5246700" cy="1457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u="sng"/>
              <a:t>Model Error: (for store no. 4)</a:t>
            </a:r>
            <a:endParaRPr b="1" u="sng"/>
          </a:p>
          <a:p>
            <a:pPr indent="0" lvl="0" marL="0" rtl="0" algn="l">
              <a:spcBef>
                <a:spcPts val="0"/>
              </a:spcBef>
              <a:spcAft>
                <a:spcPts val="0"/>
              </a:spcAft>
              <a:buNone/>
            </a:pPr>
            <a:r>
              <a:t/>
            </a:r>
            <a:endParaRPr b="1"/>
          </a:p>
          <a:p>
            <a:pPr indent="0" lvl="0" marL="0" rtl="0" algn="l">
              <a:spcBef>
                <a:spcPts val="0"/>
              </a:spcBef>
              <a:spcAft>
                <a:spcPts val="0"/>
              </a:spcAft>
              <a:buNone/>
            </a:pPr>
            <a:r>
              <a:rPr b="1" lang="en-GB"/>
              <a:t>RMSE of validation set: 7.831740415850558</a:t>
            </a:r>
            <a:endParaRPr b="1"/>
          </a:p>
          <a:p>
            <a:pPr indent="0" lvl="0" marL="0" rtl="0" algn="l">
              <a:spcBef>
                <a:spcPts val="0"/>
              </a:spcBef>
              <a:spcAft>
                <a:spcPts val="0"/>
              </a:spcAft>
              <a:buNone/>
            </a:pPr>
            <a:r>
              <a:rPr b="1" lang="en-GB"/>
              <a:t>RMSE of entire data set: 2.9187667413258356</a:t>
            </a:r>
            <a:endParaRPr b="1"/>
          </a:p>
          <a:p>
            <a:pPr indent="0" lvl="0" marL="0" rtl="0" algn="l">
              <a:spcBef>
                <a:spcPts val="0"/>
              </a:spcBef>
              <a:spcAft>
                <a:spcPts val="0"/>
              </a:spcAft>
              <a:buNone/>
            </a:pPr>
            <a:r>
              <a:t/>
            </a:r>
            <a:endParaRPr b="1"/>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8"/>
          <p:cNvSpPr txBox="1"/>
          <p:nvPr>
            <p:ph type="title"/>
          </p:nvPr>
        </p:nvSpPr>
        <p:spPr>
          <a:xfrm>
            <a:off x="1297500" y="593838"/>
            <a:ext cx="7038900" cy="49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highlight>
                  <a:srgbClr val="9900FF"/>
                </a:highlight>
              </a:rPr>
              <a:t>Recommending Order Units :</a:t>
            </a:r>
            <a:endParaRPr b="1">
              <a:highlight>
                <a:srgbClr val="9900FF"/>
              </a:highlight>
            </a:endParaRPr>
          </a:p>
        </p:txBody>
      </p:sp>
      <p:sp>
        <p:nvSpPr>
          <p:cNvPr id="355" name="Google Shape;355;p28"/>
          <p:cNvSpPr txBox="1"/>
          <p:nvPr>
            <p:ph idx="1" type="body"/>
          </p:nvPr>
        </p:nvSpPr>
        <p:spPr>
          <a:xfrm>
            <a:off x="1297500" y="1116150"/>
            <a:ext cx="7038900" cy="3121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Arial"/>
                <a:ea typeface="Arial"/>
                <a:cs typeface="Arial"/>
                <a:sym typeface="Arial"/>
              </a:rPr>
              <a:t>After Forecasting the sales data, the output from the </a:t>
            </a:r>
            <a:r>
              <a:rPr b="1" lang="en-GB">
                <a:latin typeface="Arial"/>
                <a:ea typeface="Arial"/>
                <a:cs typeface="Arial"/>
                <a:sym typeface="Arial"/>
              </a:rPr>
              <a:t>ENSEMBLER </a:t>
            </a:r>
            <a:r>
              <a:rPr lang="en-GB">
                <a:latin typeface="Arial"/>
                <a:ea typeface="Arial"/>
                <a:cs typeface="Arial"/>
                <a:sym typeface="Arial"/>
              </a:rPr>
              <a:t>is collected and used to recommend order units as follows:</a:t>
            </a:r>
            <a:endParaRPr>
              <a:latin typeface="Arial"/>
              <a:ea typeface="Arial"/>
              <a:cs typeface="Arial"/>
              <a:sym typeface="Arial"/>
            </a:endParaRPr>
          </a:p>
          <a:p>
            <a:pPr indent="-311150" lvl="0" marL="457200" rtl="0" algn="l">
              <a:spcBef>
                <a:spcPts val="1600"/>
              </a:spcBef>
              <a:spcAft>
                <a:spcPts val="0"/>
              </a:spcAft>
              <a:buSzPts val="1300"/>
              <a:buFont typeface="Arial"/>
              <a:buAutoNum type="arabicPeriod"/>
            </a:pPr>
            <a:r>
              <a:rPr lang="en-GB">
                <a:latin typeface="Arial"/>
                <a:ea typeface="Arial"/>
                <a:cs typeface="Arial"/>
                <a:sym typeface="Arial"/>
              </a:rPr>
              <a:t>We take the sum of all the fourteen day predictions of the sales </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GB">
                <a:latin typeface="Arial"/>
                <a:ea typeface="Arial"/>
                <a:cs typeface="Arial"/>
                <a:sym typeface="Arial"/>
              </a:rPr>
              <a:t>Assuming we already have 4 day sales at hand, we calculate the order units by </a:t>
            </a:r>
            <a:br>
              <a:rPr lang="en-GB">
                <a:latin typeface="Arial"/>
                <a:ea typeface="Arial"/>
                <a:cs typeface="Arial"/>
                <a:sym typeface="Arial"/>
              </a:rPr>
            </a:br>
            <a:r>
              <a:rPr b="1" lang="en-GB">
                <a:latin typeface="Arial"/>
                <a:ea typeface="Arial"/>
                <a:cs typeface="Arial"/>
                <a:sym typeface="Arial"/>
              </a:rPr>
              <a:t>(sum of fourteen day forecast) - (sum of 4 day forecast) = order units</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GB">
                <a:latin typeface="Arial"/>
                <a:ea typeface="Arial"/>
                <a:cs typeface="Arial"/>
                <a:sym typeface="Arial"/>
              </a:rPr>
              <a:t>We then calculate number of pallets required to cap the order units.</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GB">
                <a:latin typeface="Arial"/>
                <a:ea typeface="Arial"/>
                <a:cs typeface="Arial"/>
                <a:sym typeface="Arial"/>
              </a:rPr>
              <a:t>Since we already have total available area of side lot, we calculate the available space for order units</a:t>
            </a:r>
            <a:br>
              <a:rPr lang="en-GB">
                <a:latin typeface="Arial"/>
                <a:ea typeface="Arial"/>
                <a:cs typeface="Arial"/>
                <a:sym typeface="Arial"/>
              </a:rPr>
            </a:br>
            <a:endParaRPr>
              <a:latin typeface="Arial"/>
              <a:ea typeface="Arial"/>
              <a:cs typeface="Arial"/>
              <a:sym typeface="Arial"/>
            </a:endParaRPr>
          </a:p>
        </p:txBody>
      </p:sp>
      <p:sp>
        <p:nvSpPr>
          <p:cNvPr id="356" name="Google Shape;356;p28"/>
          <p:cNvSpPr txBox="1"/>
          <p:nvPr>
            <p:ph type="title"/>
          </p:nvPr>
        </p:nvSpPr>
        <p:spPr>
          <a:xfrm>
            <a:off x="1297500" y="71550"/>
            <a:ext cx="7038900" cy="49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Task 03</a:t>
            </a:r>
            <a:endParaRPr b="1"/>
          </a:p>
        </p:txBody>
      </p:sp>
      <p:sp>
        <p:nvSpPr>
          <p:cNvPr id="357" name="Google Shape;357;p28"/>
          <p:cNvSpPr/>
          <p:nvPr/>
        </p:nvSpPr>
        <p:spPr>
          <a:xfrm>
            <a:off x="0" y="4059025"/>
            <a:ext cx="9144000" cy="1084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p>
          <a:p>
            <a:pPr indent="0" lvl="0" marL="0" rtl="0" algn="l">
              <a:spcBef>
                <a:spcPts val="0"/>
              </a:spcBef>
              <a:spcAft>
                <a:spcPts val="0"/>
              </a:spcAft>
              <a:buNone/>
            </a:pPr>
            <a:r>
              <a:rPr b="1" lang="en-GB" sz="1100"/>
              <a:t>Sales prediction for next 14 days = 4984 Units ---- Assuming we have next 4 day sales on hand</a:t>
            </a:r>
            <a:endParaRPr b="1" sz="1100"/>
          </a:p>
          <a:p>
            <a:pPr indent="0" lvl="0" marL="0" rtl="0" algn="l">
              <a:spcBef>
                <a:spcPts val="0"/>
              </a:spcBef>
              <a:spcAft>
                <a:spcPts val="0"/>
              </a:spcAft>
              <a:buNone/>
            </a:pPr>
            <a:r>
              <a:rPr b="1" lang="en-GB" sz="1100"/>
              <a:t>On hand items = 1648 Units</a:t>
            </a:r>
            <a:endParaRPr b="1" sz="1100"/>
          </a:p>
          <a:p>
            <a:pPr indent="0" lvl="0" marL="0" rtl="0" algn="l">
              <a:spcBef>
                <a:spcPts val="0"/>
              </a:spcBef>
              <a:spcAft>
                <a:spcPts val="0"/>
              </a:spcAft>
              <a:buNone/>
            </a:pPr>
            <a:r>
              <a:rPr b="1" lang="en-GB" sz="1100"/>
              <a:t>Computing order units (number of bags) as 14-day sales forecast, minus on hand items</a:t>
            </a:r>
            <a:endParaRPr b="1" sz="1100"/>
          </a:p>
          <a:p>
            <a:pPr indent="0" lvl="0" marL="0" rtl="0" algn="l">
              <a:spcBef>
                <a:spcPts val="0"/>
              </a:spcBef>
              <a:spcAft>
                <a:spcPts val="0"/>
              </a:spcAft>
              <a:buNone/>
            </a:pPr>
            <a:r>
              <a:rPr b="1" lang="en-GB" sz="1100"/>
              <a:t>ORDER UNITS = 4984 - 1648 = 3336 Units. Since 16 sq. ft. space can be used to store 100 bags.</a:t>
            </a:r>
            <a:endParaRPr b="1" sz="1100"/>
          </a:p>
          <a:p>
            <a:pPr indent="0" lvl="0" marL="0" rtl="0" algn="l">
              <a:spcBef>
                <a:spcPts val="0"/>
              </a:spcBef>
              <a:spcAft>
                <a:spcPts val="0"/>
              </a:spcAft>
              <a:buNone/>
            </a:pPr>
            <a:r>
              <a:rPr b="1" lang="en-GB" sz="1100"/>
              <a:t>################### SOLUTION ###################</a:t>
            </a:r>
            <a:endParaRPr b="1" sz="1100"/>
          </a:p>
          <a:p>
            <a:pPr indent="0" lvl="0" marL="0" rtl="0" algn="l">
              <a:spcBef>
                <a:spcPts val="0"/>
              </a:spcBef>
              <a:spcAft>
                <a:spcPts val="0"/>
              </a:spcAft>
              <a:buNone/>
            </a:pPr>
            <a:r>
              <a:rPr b="1" lang="en-GB" sz="1100"/>
              <a:t>534 sq.ft is required to cap 3336 units of bags</a:t>
            </a:r>
            <a:endParaRPr b="1" sz="1100"/>
          </a:p>
          <a:p>
            <a:pPr indent="0" lvl="0" marL="0" rtl="0" algn="l">
              <a:spcBef>
                <a:spcPts val="0"/>
              </a:spcBef>
              <a:spcAft>
                <a:spcPts val="0"/>
              </a:spcAft>
              <a:buNone/>
            </a:pPr>
            <a:r>
              <a:t/>
            </a:r>
            <a:endParaRPr sz="1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TO RUN</a:t>
            </a:r>
            <a:endParaRPr/>
          </a:p>
        </p:txBody>
      </p:sp>
      <p:sp>
        <p:nvSpPr>
          <p:cNvPr id="363" name="Google Shape;363;p29"/>
          <p:cNvSpPr txBox="1"/>
          <p:nvPr>
            <p:ph idx="1" type="body"/>
          </p:nvPr>
        </p:nvSpPr>
        <p:spPr>
          <a:xfrm>
            <a:off x="1052550" y="2142000"/>
            <a:ext cx="7038900" cy="85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t>All the files, predictions and .pth files are generated in the project structure. One can run the notebook main.ipynb at project root and check the output</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593838"/>
            <a:ext cx="7038900" cy="49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highlight>
                  <a:srgbClr val="9900FF"/>
                </a:highlight>
              </a:rPr>
              <a:t>Computing available space for the item:</a:t>
            </a:r>
            <a:endParaRPr b="1">
              <a:highlight>
                <a:srgbClr val="9900FF"/>
              </a:highlight>
            </a:endParaRPr>
          </a:p>
        </p:txBody>
      </p:sp>
      <p:sp>
        <p:nvSpPr>
          <p:cNvPr id="235" name="Google Shape;235;p18"/>
          <p:cNvSpPr txBox="1"/>
          <p:nvPr>
            <p:ph idx="1" type="body"/>
          </p:nvPr>
        </p:nvSpPr>
        <p:spPr>
          <a:xfrm>
            <a:off x="1297500" y="1116150"/>
            <a:ext cx="7038900" cy="3581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Arial"/>
                <a:ea typeface="Arial"/>
                <a:cs typeface="Arial"/>
                <a:sym typeface="Arial"/>
              </a:rPr>
              <a:t>The available space in the side lot is calculated as follows:</a:t>
            </a:r>
            <a:endParaRPr>
              <a:latin typeface="Arial"/>
              <a:ea typeface="Arial"/>
              <a:cs typeface="Arial"/>
              <a:sym typeface="Arial"/>
            </a:endParaRPr>
          </a:p>
          <a:p>
            <a:pPr indent="-311150" lvl="0" marL="457200" rtl="0" algn="l">
              <a:spcBef>
                <a:spcPts val="1600"/>
              </a:spcBef>
              <a:spcAft>
                <a:spcPts val="0"/>
              </a:spcAft>
              <a:buSzPts val="1300"/>
              <a:buFont typeface="Arial"/>
              <a:buAutoNum type="arabicPeriod"/>
            </a:pPr>
            <a:r>
              <a:rPr lang="en-GB">
                <a:latin typeface="Arial"/>
                <a:ea typeface="Arial"/>
                <a:cs typeface="Arial"/>
                <a:sym typeface="Arial"/>
              </a:rPr>
              <a:t>The program takes the image of the store side lot as input and calculates the two most dominant colors in the image. Since the images are a close up top views of the stores, the two most dominant colors will be that of side lot and warehouse</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GB">
                <a:latin typeface="Arial"/>
                <a:ea typeface="Arial"/>
                <a:cs typeface="Arial"/>
                <a:sym typeface="Arial"/>
              </a:rPr>
              <a:t>Then the program selects the area in the image with less color gradient, area of sidelot available space and computes the area in pixels that is covered by the empty side lot</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GB">
                <a:latin typeface="Arial"/>
                <a:ea typeface="Arial"/>
                <a:cs typeface="Arial"/>
                <a:sym typeface="Arial"/>
              </a:rPr>
              <a:t>Then we crop the lower part of the image to get the scale ratio of the image.</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GB">
                <a:latin typeface="Arial"/>
                <a:ea typeface="Arial"/>
                <a:cs typeface="Arial"/>
                <a:sym typeface="Arial"/>
              </a:rPr>
              <a:t>We perform a “Canny Edge detection” on the cropped image to get the number of pixels between the vertical edges of the scale.</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GB">
                <a:latin typeface="Arial"/>
                <a:ea typeface="Arial"/>
                <a:cs typeface="Arial"/>
                <a:sym typeface="Arial"/>
              </a:rPr>
              <a:t>Then we convert each square pixel corresponding to sq. Meters and sq. Feet</a:t>
            </a:r>
            <a:endParaRPr>
              <a:latin typeface="Arial"/>
              <a:ea typeface="Arial"/>
              <a:cs typeface="Arial"/>
              <a:sym typeface="Arial"/>
            </a:endParaRPr>
          </a:p>
        </p:txBody>
      </p:sp>
      <p:sp>
        <p:nvSpPr>
          <p:cNvPr id="236" name="Google Shape;236;p18"/>
          <p:cNvSpPr txBox="1"/>
          <p:nvPr>
            <p:ph type="title"/>
          </p:nvPr>
        </p:nvSpPr>
        <p:spPr>
          <a:xfrm>
            <a:off x="1297500" y="71550"/>
            <a:ext cx="7038900" cy="49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Task 01</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53350" y="204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Black color in the right side image is the available space in the side lot </a:t>
            </a:r>
            <a:endParaRPr/>
          </a:p>
        </p:txBody>
      </p:sp>
      <p:pic>
        <p:nvPicPr>
          <p:cNvPr id="242" name="Google Shape;242;p19"/>
          <p:cNvPicPr preferRelativeResize="0"/>
          <p:nvPr/>
        </p:nvPicPr>
        <p:blipFill rotWithShape="1">
          <a:blip r:embed="rId3">
            <a:alphaModFix/>
          </a:blip>
          <a:srcRect b="0" l="0" r="50000" t="0"/>
          <a:stretch/>
        </p:blipFill>
        <p:spPr>
          <a:xfrm>
            <a:off x="567400" y="1197475"/>
            <a:ext cx="3390900" cy="2867025"/>
          </a:xfrm>
          <a:prstGeom prst="rect">
            <a:avLst/>
          </a:prstGeom>
          <a:noFill/>
          <a:ln>
            <a:noFill/>
          </a:ln>
        </p:spPr>
      </p:pic>
      <p:pic>
        <p:nvPicPr>
          <p:cNvPr id="243" name="Google Shape;243;p19"/>
          <p:cNvPicPr preferRelativeResize="0"/>
          <p:nvPr/>
        </p:nvPicPr>
        <p:blipFill rotWithShape="1">
          <a:blip r:embed="rId4">
            <a:alphaModFix/>
          </a:blip>
          <a:srcRect b="0" l="50000" r="0" t="0"/>
          <a:stretch/>
        </p:blipFill>
        <p:spPr>
          <a:xfrm>
            <a:off x="5185700" y="1197475"/>
            <a:ext cx="3390900" cy="2867025"/>
          </a:xfrm>
          <a:prstGeom prst="rect">
            <a:avLst/>
          </a:prstGeom>
          <a:noFill/>
          <a:ln>
            <a:noFill/>
          </a:ln>
        </p:spPr>
      </p:pic>
      <p:sp>
        <p:nvSpPr>
          <p:cNvPr id="244" name="Google Shape;244;p19"/>
          <p:cNvSpPr txBox="1"/>
          <p:nvPr/>
        </p:nvSpPr>
        <p:spPr>
          <a:xfrm>
            <a:off x="635750" y="4143125"/>
            <a:ext cx="3322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Source Image : store 2</a:t>
            </a:r>
            <a:endParaRPr>
              <a:solidFill>
                <a:schemeClr val="lt1"/>
              </a:solidFill>
              <a:latin typeface="Lato"/>
              <a:ea typeface="Lato"/>
              <a:cs typeface="Lato"/>
              <a:sym typeface="Lato"/>
            </a:endParaRPr>
          </a:p>
        </p:txBody>
      </p:sp>
      <p:sp>
        <p:nvSpPr>
          <p:cNvPr id="245" name="Google Shape;245;p19"/>
          <p:cNvSpPr txBox="1"/>
          <p:nvPr/>
        </p:nvSpPr>
        <p:spPr>
          <a:xfrm>
            <a:off x="5219900" y="4143125"/>
            <a:ext cx="3322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Image after analysis</a:t>
            </a:r>
            <a:endParaRPr>
              <a:solidFill>
                <a:schemeClr val="lt1"/>
              </a:solidFill>
              <a:latin typeface="Lato"/>
              <a:ea typeface="Lato"/>
              <a:cs typeface="Lato"/>
              <a:sym typeface="Lato"/>
            </a:endParaRPr>
          </a:p>
        </p:txBody>
      </p:sp>
      <p:sp>
        <p:nvSpPr>
          <p:cNvPr id="246" name="Google Shape;246;p19"/>
          <p:cNvSpPr/>
          <p:nvPr/>
        </p:nvSpPr>
        <p:spPr>
          <a:xfrm>
            <a:off x="162450" y="4621950"/>
            <a:ext cx="8819100" cy="400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latin typeface="Nunito ExtraBold"/>
                <a:ea typeface="Nunito ExtraBold"/>
                <a:cs typeface="Nunito ExtraBold"/>
                <a:sym typeface="Nunito ExtraBold"/>
              </a:rPr>
              <a:t>OUTPUT : empty_lot_pixels = 80544 </a:t>
            </a:r>
            <a:endParaRPr>
              <a:latin typeface="Nunito ExtraBold"/>
              <a:ea typeface="Nunito ExtraBold"/>
              <a:cs typeface="Nunito ExtraBold"/>
              <a:sym typeface="Nunito Extra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Calculating the scale of image</a:t>
            </a:r>
            <a:endParaRPr/>
          </a:p>
        </p:txBody>
      </p:sp>
      <p:sp>
        <p:nvSpPr>
          <p:cNvPr id="252" name="Google Shape;252;p20"/>
          <p:cNvSpPr txBox="1"/>
          <p:nvPr/>
        </p:nvSpPr>
        <p:spPr>
          <a:xfrm>
            <a:off x="1882050" y="1994188"/>
            <a:ext cx="3322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Source Image : store 2</a:t>
            </a:r>
            <a:endParaRPr>
              <a:solidFill>
                <a:schemeClr val="lt1"/>
              </a:solidFill>
              <a:latin typeface="Lato"/>
              <a:ea typeface="Lato"/>
              <a:cs typeface="Lato"/>
              <a:sym typeface="Lato"/>
            </a:endParaRPr>
          </a:p>
        </p:txBody>
      </p:sp>
      <p:sp>
        <p:nvSpPr>
          <p:cNvPr id="253" name="Google Shape;253;p20"/>
          <p:cNvSpPr txBox="1"/>
          <p:nvPr/>
        </p:nvSpPr>
        <p:spPr>
          <a:xfrm>
            <a:off x="1779900" y="2928325"/>
            <a:ext cx="3526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Image after canny edge detection of scale</a:t>
            </a:r>
            <a:endParaRPr>
              <a:solidFill>
                <a:schemeClr val="lt1"/>
              </a:solidFill>
              <a:latin typeface="Lato"/>
              <a:ea typeface="Lato"/>
              <a:cs typeface="Lato"/>
              <a:sym typeface="Lato"/>
            </a:endParaRPr>
          </a:p>
        </p:txBody>
      </p:sp>
      <p:pic>
        <p:nvPicPr>
          <p:cNvPr id="254" name="Google Shape;254;p20"/>
          <p:cNvPicPr preferRelativeResize="0"/>
          <p:nvPr/>
        </p:nvPicPr>
        <p:blipFill>
          <a:blip r:embed="rId3">
            <a:alphaModFix/>
          </a:blip>
          <a:stretch>
            <a:fillRect/>
          </a:stretch>
        </p:blipFill>
        <p:spPr>
          <a:xfrm>
            <a:off x="152400" y="1460250"/>
            <a:ext cx="6781800" cy="514350"/>
          </a:xfrm>
          <a:prstGeom prst="rect">
            <a:avLst/>
          </a:prstGeom>
          <a:noFill/>
          <a:ln>
            <a:noFill/>
          </a:ln>
        </p:spPr>
      </p:pic>
      <p:pic>
        <p:nvPicPr>
          <p:cNvPr id="255" name="Google Shape;255;p20"/>
          <p:cNvPicPr preferRelativeResize="0"/>
          <p:nvPr/>
        </p:nvPicPr>
        <p:blipFill>
          <a:blip r:embed="rId4">
            <a:alphaModFix/>
          </a:blip>
          <a:stretch>
            <a:fillRect/>
          </a:stretch>
        </p:blipFill>
        <p:spPr>
          <a:xfrm>
            <a:off x="152400" y="2413975"/>
            <a:ext cx="6781800" cy="514350"/>
          </a:xfrm>
          <a:prstGeom prst="rect">
            <a:avLst/>
          </a:prstGeom>
          <a:noFill/>
          <a:ln>
            <a:noFill/>
          </a:ln>
        </p:spPr>
      </p:pic>
      <p:sp>
        <p:nvSpPr>
          <p:cNvPr id="256" name="Google Shape;256;p20"/>
          <p:cNvSpPr/>
          <p:nvPr/>
        </p:nvSpPr>
        <p:spPr>
          <a:xfrm>
            <a:off x="162450" y="3532025"/>
            <a:ext cx="8819100" cy="149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u="sng">
                <a:latin typeface="Nunito ExtraBold"/>
                <a:ea typeface="Nunito ExtraBold"/>
                <a:cs typeface="Nunito ExtraBold"/>
                <a:sym typeface="Nunito ExtraBold"/>
              </a:rPr>
              <a:t>OUTPUT : </a:t>
            </a:r>
            <a:endParaRPr u="sng">
              <a:latin typeface="Nunito ExtraBold"/>
              <a:ea typeface="Nunito ExtraBold"/>
              <a:cs typeface="Nunito ExtraBold"/>
              <a:sym typeface="Nunito ExtraBold"/>
            </a:endParaRPr>
          </a:p>
          <a:p>
            <a:pPr indent="0" lvl="0" marL="0" rtl="0" algn="l">
              <a:spcBef>
                <a:spcPts val="0"/>
              </a:spcBef>
              <a:spcAft>
                <a:spcPts val="0"/>
              </a:spcAft>
              <a:buNone/>
            </a:pPr>
            <a:r>
              <a:t/>
            </a:r>
            <a:endParaRPr u="sng">
              <a:latin typeface="Nunito ExtraBold"/>
              <a:ea typeface="Nunito ExtraBold"/>
              <a:cs typeface="Nunito ExtraBold"/>
              <a:sym typeface="Nunito ExtraBold"/>
            </a:endParaRPr>
          </a:p>
          <a:p>
            <a:pPr indent="0" lvl="0" marL="0" rtl="0" algn="l">
              <a:spcBef>
                <a:spcPts val="0"/>
              </a:spcBef>
              <a:spcAft>
                <a:spcPts val="0"/>
              </a:spcAft>
              <a:buNone/>
            </a:pPr>
            <a:r>
              <a:rPr lang="en-GB">
                <a:latin typeface="Nunito ExtraBold"/>
                <a:ea typeface="Nunito ExtraBold"/>
                <a:cs typeface="Nunito ExtraBold"/>
                <a:sym typeface="Nunito ExtraBold"/>
              </a:rPr>
              <a:t>Scale distance = 202 px</a:t>
            </a:r>
            <a:endParaRPr>
              <a:latin typeface="Nunito ExtraBold"/>
              <a:ea typeface="Nunito ExtraBold"/>
              <a:cs typeface="Nunito ExtraBold"/>
              <a:sym typeface="Nunito ExtraBold"/>
            </a:endParaRPr>
          </a:p>
          <a:p>
            <a:pPr indent="0" lvl="0" marL="0" rtl="0" algn="l">
              <a:spcBef>
                <a:spcPts val="0"/>
              </a:spcBef>
              <a:spcAft>
                <a:spcPts val="0"/>
              </a:spcAft>
              <a:buNone/>
            </a:pPr>
            <a:r>
              <a:rPr lang="en-GB">
                <a:latin typeface="Nunito ExtraBold"/>
                <a:ea typeface="Nunito ExtraBold"/>
                <a:cs typeface="Nunito ExtraBold"/>
                <a:sym typeface="Nunito ExtraBold"/>
              </a:rPr>
              <a:t>Conversion: 1 sq.px = 10.1 sq.mtrs = 108.71538999999999 sq.feet</a:t>
            </a:r>
            <a:endParaRPr>
              <a:latin typeface="Nunito ExtraBold"/>
              <a:ea typeface="Nunito ExtraBold"/>
              <a:cs typeface="Nunito ExtraBold"/>
              <a:sym typeface="Nunito ExtraBold"/>
            </a:endParaRPr>
          </a:p>
          <a:p>
            <a:pPr indent="0" lvl="0" marL="0" rtl="0" algn="l">
              <a:spcBef>
                <a:spcPts val="0"/>
              </a:spcBef>
              <a:spcAft>
                <a:spcPts val="0"/>
              </a:spcAft>
              <a:buNone/>
            </a:pPr>
            <a:r>
              <a:rPr lang="en-GB">
                <a:latin typeface="Nunito ExtraBold"/>
                <a:ea typeface="Nunito ExtraBold"/>
                <a:cs typeface="Nunito ExtraBold"/>
                <a:sym typeface="Nunito ExtraBold"/>
              </a:rPr>
              <a:t>Total Available Area = 80544 * 108.715 = 8756372.372 sq.feet</a:t>
            </a:r>
            <a:endParaRPr>
              <a:latin typeface="Nunito ExtraBold"/>
              <a:ea typeface="Nunito ExtraBold"/>
              <a:cs typeface="Nunito ExtraBold"/>
              <a:sym typeface="Nunito ExtraBold"/>
            </a:endParaRPr>
          </a:p>
          <a:p>
            <a:pPr indent="0" lvl="0" marL="0" rtl="0" algn="l">
              <a:spcBef>
                <a:spcPts val="0"/>
              </a:spcBef>
              <a:spcAft>
                <a:spcPts val="0"/>
              </a:spcAft>
              <a:buNone/>
            </a:pPr>
            <a:r>
              <a:t/>
            </a:r>
            <a:endParaRPr>
              <a:latin typeface="Nunito ExtraBold"/>
              <a:ea typeface="Nunito ExtraBold"/>
              <a:cs typeface="Nunito ExtraBold"/>
              <a:sym typeface="Nunito ExtraBo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1"/>
          <p:cNvSpPr txBox="1"/>
          <p:nvPr>
            <p:ph type="title"/>
          </p:nvPr>
        </p:nvSpPr>
        <p:spPr>
          <a:xfrm>
            <a:off x="1297500" y="593838"/>
            <a:ext cx="7038900" cy="49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highlight>
                  <a:srgbClr val="9900FF"/>
                </a:highlight>
              </a:rPr>
              <a:t>Sales Forecast Prediction :</a:t>
            </a:r>
            <a:endParaRPr b="1">
              <a:highlight>
                <a:srgbClr val="9900FF"/>
              </a:highlight>
            </a:endParaRPr>
          </a:p>
        </p:txBody>
      </p:sp>
      <p:sp>
        <p:nvSpPr>
          <p:cNvPr id="262" name="Google Shape;262;p21"/>
          <p:cNvSpPr txBox="1"/>
          <p:nvPr>
            <p:ph idx="1" type="body"/>
          </p:nvPr>
        </p:nvSpPr>
        <p:spPr>
          <a:xfrm>
            <a:off x="1297500" y="1116150"/>
            <a:ext cx="7038900" cy="1032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u="sng">
                <a:latin typeface="Arial"/>
                <a:ea typeface="Arial"/>
                <a:cs typeface="Arial"/>
                <a:sym typeface="Arial"/>
              </a:rPr>
              <a:t>Dataset preparation:</a:t>
            </a:r>
            <a:r>
              <a:rPr b="1" lang="en-GB">
                <a:latin typeface="Arial"/>
                <a:ea typeface="Arial"/>
                <a:cs typeface="Arial"/>
                <a:sym typeface="Arial"/>
              </a:rPr>
              <a:t> </a:t>
            </a:r>
            <a:r>
              <a:rPr b="1" lang="en-GB">
                <a:latin typeface="Arial"/>
                <a:ea typeface="Arial"/>
                <a:cs typeface="Arial"/>
                <a:sym typeface="Arial"/>
              </a:rPr>
              <a:t>The datasets to train the models are prepared as follows.</a:t>
            </a:r>
            <a:endParaRPr b="1">
              <a:latin typeface="Arial"/>
              <a:ea typeface="Arial"/>
              <a:cs typeface="Arial"/>
              <a:sym typeface="Arial"/>
            </a:endParaRPr>
          </a:p>
          <a:p>
            <a:pPr indent="0" lvl="0" marL="0" rtl="0" algn="l">
              <a:lnSpc>
                <a:spcPct val="100000"/>
              </a:lnSpc>
              <a:spcBef>
                <a:spcPts val="1600"/>
              </a:spcBef>
              <a:spcAft>
                <a:spcPts val="0"/>
              </a:spcAft>
              <a:buNone/>
            </a:pPr>
            <a:r>
              <a:rPr lang="en-GB">
                <a:latin typeface="Arial"/>
                <a:ea typeface="Arial"/>
                <a:cs typeface="Arial"/>
                <a:sym typeface="Arial"/>
              </a:rPr>
              <a:t>We have selected the following columns after visualizing the correlation between the parameter and sales</a:t>
            </a:r>
            <a:endParaRPr>
              <a:latin typeface="Arial"/>
              <a:ea typeface="Arial"/>
              <a:cs typeface="Arial"/>
              <a:sym typeface="Arial"/>
            </a:endParaRPr>
          </a:p>
          <a:p>
            <a:pPr indent="0" lvl="0" marL="0" rtl="0" algn="l">
              <a:lnSpc>
                <a:spcPct val="100000"/>
              </a:lnSpc>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latin typeface="Arial"/>
              <a:ea typeface="Arial"/>
              <a:cs typeface="Arial"/>
              <a:sym typeface="Arial"/>
            </a:endParaRPr>
          </a:p>
        </p:txBody>
      </p:sp>
      <p:sp>
        <p:nvSpPr>
          <p:cNvPr id="263" name="Google Shape;263;p21"/>
          <p:cNvSpPr txBox="1"/>
          <p:nvPr>
            <p:ph type="title"/>
          </p:nvPr>
        </p:nvSpPr>
        <p:spPr>
          <a:xfrm>
            <a:off x="1297500" y="71550"/>
            <a:ext cx="7038900" cy="49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Task 02</a:t>
            </a:r>
            <a:endParaRPr b="1"/>
          </a:p>
        </p:txBody>
      </p:sp>
      <p:sp>
        <p:nvSpPr>
          <p:cNvPr id="264" name="Google Shape;264;p21"/>
          <p:cNvSpPr/>
          <p:nvPr/>
        </p:nvSpPr>
        <p:spPr>
          <a:xfrm>
            <a:off x="0" y="2148300"/>
            <a:ext cx="9144000" cy="299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5" name="Google Shape;265;p21"/>
          <p:cNvPicPr preferRelativeResize="0"/>
          <p:nvPr/>
        </p:nvPicPr>
        <p:blipFill>
          <a:blip r:embed="rId3">
            <a:alphaModFix/>
          </a:blip>
          <a:stretch>
            <a:fillRect/>
          </a:stretch>
        </p:blipFill>
        <p:spPr>
          <a:xfrm>
            <a:off x="75625" y="2282513"/>
            <a:ext cx="3281100" cy="2273525"/>
          </a:xfrm>
          <a:prstGeom prst="rect">
            <a:avLst/>
          </a:prstGeom>
          <a:noFill/>
          <a:ln>
            <a:noFill/>
          </a:ln>
        </p:spPr>
      </p:pic>
      <p:cxnSp>
        <p:nvCxnSpPr>
          <p:cNvPr id="266" name="Google Shape;266;p21"/>
          <p:cNvCxnSpPr/>
          <p:nvPr/>
        </p:nvCxnSpPr>
        <p:spPr>
          <a:xfrm>
            <a:off x="3601125" y="2148300"/>
            <a:ext cx="3600" cy="2995200"/>
          </a:xfrm>
          <a:prstGeom prst="straightConnector1">
            <a:avLst/>
          </a:prstGeom>
          <a:noFill/>
          <a:ln cap="flat" cmpd="sng" w="28575">
            <a:solidFill>
              <a:schemeClr val="dk1"/>
            </a:solidFill>
            <a:prstDash val="solid"/>
            <a:round/>
            <a:headEnd len="med" w="med" type="none"/>
            <a:tailEnd len="med" w="med" type="none"/>
          </a:ln>
        </p:spPr>
      </p:cxnSp>
      <p:sp>
        <p:nvSpPr>
          <p:cNvPr id="267" name="Google Shape;267;p21"/>
          <p:cNvSpPr txBox="1"/>
          <p:nvPr>
            <p:ph idx="1" type="body"/>
          </p:nvPr>
        </p:nvSpPr>
        <p:spPr>
          <a:xfrm>
            <a:off x="3604725" y="3325650"/>
            <a:ext cx="2761200" cy="1817700"/>
          </a:xfrm>
          <a:prstGeom prst="rect">
            <a:avLst/>
          </a:prstGeom>
        </p:spPr>
        <p:txBody>
          <a:bodyPr anchorCtr="0" anchor="t" bIns="91425" lIns="91425" spcFirstLastPara="1" rIns="91425" wrap="square" tIns="91425">
            <a:noAutofit/>
          </a:bodyPr>
          <a:lstStyle/>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SALES_UNITS</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DATE_VALID_STD</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SCRUB_STORE_NO</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TIME_DIM_KEY</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DOY_STD</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AVG_TEMPERATURE_AIR_2M_F</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AVG_TEMPERATURE_WETBULB_2M_F</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AVG_TEMPERATURE_DEWPOINT_2M_F</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AVG_TEMPERATURE_FEELSLIKE_2M_F</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AVG_HUMIDITY_RELATIVE_2M_PCT</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AVG_HUMIDITY_SPECIFIC_2M_GPKG</a:t>
            </a:r>
            <a:endParaRPr b="1" sz="800">
              <a:solidFill>
                <a:srgbClr val="1B212C"/>
              </a:solidFill>
              <a:latin typeface="Nunito"/>
              <a:ea typeface="Nunito"/>
              <a:cs typeface="Nunito"/>
              <a:sym typeface="Nunito"/>
            </a:endParaRPr>
          </a:p>
          <a:p>
            <a:pPr indent="0" lvl="0" marL="457200" rtl="0" algn="l">
              <a:spcBef>
                <a:spcPts val="1600"/>
              </a:spcBef>
              <a:spcAft>
                <a:spcPts val="0"/>
              </a:spcAft>
              <a:buNone/>
            </a:pPr>
            <a:r>
              <a:t/>
            </a:r>
            <a:endParaRPr b="1" sz="800">
              <a:solidFill>
                <a:srgbClr val="1B212C"/>
              </a:solidFill>
              <a:latin typeface="Nunito"/>
              <a:ea typeface="Nunito"/>
              <a:cs typeface="Nunito"/>
              <a:sym typeface="Nunito"/>
            </a:endParaRPr>
          </a:p>
          <a:p>
            <a:pPr indent="0" lvl="0" marL="457200" rtl="0" algn="l">
              <a:spcBef>
                <a:spcPts val="1600"/>
              </a:spcBef>
              <a:spcAft>
                <a:spcPts val="1600"/>
              </a:spcAft>
              <a:buNone/>
            </a:pPr>
            <a:r>
              <a:t/>
            </a:r>
            <a:endParaRPr b="1" sz="800">
              <a:solidFill>
                <a:srgbClr val="1B212C"/>
              </a:solidFill>
              <a:latin typeface="Nunito"/>
              <a:ea typeface="Nunito"/>
              <a:cs typeface="Nunito"/>
              <a:sym typeface="Nunito"/>
            </a:endParaRPr>
          </a:p>
        </p:txBody>
      </p:sp>
      <p:sp>
        <p:nvSpPr>
          <p:cNvPr id="268" name="Google Shape;268;p21"/>
          <p:cNvSpPr txBox="1"/>
          <p:nvPr>
            <p:ph idx="1" type="body"/>
          </p:nvPr>
        </p:nvSpPr>
        <p:spPr>
          <a:xfrm>
            <a:off x="6365925" y="3325650"/>
            <a:ext cx="2761200" cy="1817700"/>
          </a:xfrm>
          <a:prstGeom prst="rect">
            <a:avLst/>
          </a:prstGeom>
        </p:spPr>
        <p:txBody>
          <a:bodyPr anchorCtr="0" anchor="t" bIns="91425" lIns="91425" spcFirstLastPara="1" rIns="91425" wrap="square" tIns="91425">
            <a:noAutofit/>
          </a:bodyPr>
          <a:lstStyle/>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AVG_PRESSURE_2M_MB</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AVG_PRESSURE_MEAN_SEA_LEVEL_MB</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AVG_WIND_SPEED_10M_MPH</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AVG_WIND_DIRECTION_10M_DEG</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AVG_WIND_DIRECTION_80M_DEG</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AVG_WIND_DIRECTION_100M_DEG</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TOT_PRECIPITATION_IN</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TOT_SNOWFALL_IN</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AVG_CLOUD_COVER_TOT_PCT</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AVG_RADIATION_SOLAR_TOTAL_WPM2</a:t>
            </a:r>
            <a:endParaRPr b="1" sz="800">
              <a:solidFill>
                <a:srgbClr val="1B212C"/>
              </a:solidFill>
              <a:latin typeface="Nunito"/>
              <a:ea typeface="Nunito"/>
              <a:cs typeface="Nunito"/>
              <a:sym typeface="Nunito"/>
            </a:endParaRPr>
          </a:p>
          <a:p>
            <a:pPr indent="-146050" lvl="0" marL="179999" rtl="0" algn="l">
              <a:spcBef>
                <a:spcPts val="0"/>
              </a:spcBef>
              <a:spcAft>
                <a:spcPts val="0"/>
              </a:spcAft>
              <a:buClr>
                <a:srgbClr val="1B212C"/>
              </a:buClr>
              <a:buSzPts val="800"/>
              <a:buFont typeface="Nunito"/>
              <a:buChar char="●"/>
            </a:pPr>
            <a:r>
              <a:rPr b="1" lang="en-GB" sz="800">
                <a:solidFill>
                  <a:srgbClr val="1B212C"/>
                </a:solidFill>
                <a:latin typeface="Nunito"/>
                <a:ea typeface="Nunito"/>
                <a:cs typeface="Nunito"/>
                <a:sym typeface="Nunito"/>
              </a:rPr>
              <a:t>TOT_RADIATION_SOLAR_TOTAL_WPM2</a:t>
            </a:r>
            <a:endParaRPr b="1" sz="800">
              <a:solidFill>
                <a:srgbClr val="1B212C"/>
              </a:solidFill>
              <a:latin typeface="Nunito"/>
              <a:ea typeface="Nunito"/>
              <a:cs typeface="Nunito"/>
              <a:sym typeface="Nunito"/>
            </a:endParaRPr>
          </a:p>
          <a:p>
            <a:pPr indent="0" lvl="0" marL="457200" rtl="0" algn="l">
              <a:spcBef>
                <a:spcPts val="1600"/>
              </a:spcBef>
              <a:spcAft>
                <a:spcPts val="1600"/>
              </a:spcAft>
              <a:buNone/>
            </a:pPr>
            <a:r>
              <a:t/>
            </a:r>
            <a:endParaRPr b="1" sz="800">
              <a:solidFill>
                <a:srgbClr val="1B212C"/>
              </a:solidFill>
              <a:latin typeface="Nunito"/>
              <a:ea typeface="Nunito"/>
              <a:cs typeface="Nunito"/>
              <a:sym typeface="Nunito"/>
            </a:endParaRPr>
          </a:p>
        </p:txBody>
      </p:sp>
      <p:sp>
        <p:nvSpPr>
          <p:cNvPr id="269" name="Google Shape;269;p21"/>
          <p:cNvSpPr txBox="1"/>
          <p:nvPr>
            <p:ph idx="1" type="body"/>
          </p:nvPr>
        </p:nvSpPr>
        <p:spPr>
          <a:xfrm>
            <a:off x="3604725" y="2148150"/>
            <a:ext cx="5542800" cy="1177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u="sng">
                <a:solidFill>
                  <a:srgbClr val="1B212C"/>
                </a:solidFill>
                <a:latin typeface="Arial"/>
                <a:ea typeface="Arial"/>
                <a:cs typeface="Arial"/>
                <a:sym typeface="Arial"/>
              </a:rPr>
              <a:t>Dataset preparation:</a:t>
            </a:r>
            <a:r>
              <a:rPr b="1" lang="en-GB">
                <a:solidFill>
                  <a:srgbClr val="1B212C"/>
                </a:solidFill>
                <a:latin typeface="Arial"/>
                <a:ea typeface="Arial"/>
                <a:cs typeface="Arial"/>
                <a:sym typeface="Arial"/>
              </a:rPr>
              <a:t> The datasets to train the models are prepared as follows.</a:t>
            </a:r>
            <a:endParaRPr b="1">
              <a:solidFill>
                <a:srgbClr val="1B212C"/>
              </a:solidFill>
              <a:latin typeface="Arial"/>
              <a:ea typeface="Arial"/>
              <a:cs typeface="Arial"/>
              <a:sym typeface="Arial"/>
            </a:endParaRPr>
          </a:p>
          <a:p>
            <a:pPr indent="0" lvl="0" marL="0" rtl="0" algn="l">
              <a:lnSpc>
                <a:spcPct val="100000"/>
              </a:lnSpc>
              <a:spcBef>
                <a:spcPts val="1600"/>
              </a:spcBef>
              <a:spcAft>
                <a:spcPts val="0"/>
              </a:spcAft>
              <a:buNone/>
            </a:pPr>
            <a:r>
              <a:rPr lang="en-GB" sz="1200">
                <a:solidFill>
                  <a:srgbClr val="1B212C"/>
                </a:solidFill>
                <a:latin typeface="Arial"/>
                <a:ea typeface="Arial"/>
                <a:cs typeface="Arial"/>
                <a:sym typeface="Arial"/>
              </a:rPr>
              <a:t>We have selected the following columns after visualizing the correlation between the parameter and sales</a:t>
            </a:r>
            <a:endParaRPr sz="1200">
              <a:solidFill>
                <a:srgbClr val="1B212C"/>
              </a:solidFill>
              <a:latin typeface="Arial"/>
              <a:ea typeface="Arial"/>
              <a:cs typeface="Arial"/>
              <a:sym typeface="Arial"/>
            </a:endParaRPr>
          </a:p>
          <a:p>
            <a:pPr indent="0" lvl="0" marL="0" rtl="0" algn="l">
              <a:lnSpc>
                <a:spcPct val="100000"/>
              </a:lnSpc>
              <a:spcBef>
                <a:spcPts val="1600"/>
              </a:spcBef>
              <a:spcAft>
                <a:spcPts val="0"/>
              </a:spcAft>
              <a:buNone/>
            </a:pPr>
            <a:r>
              <a:t/>
            </a:r>
            <a:endParaRPr sz="1200">
              <a:solidFill>
                <a:srgbClr val="1B212C"/>
              </a:solidFill>
              <a:latin typeface="Arial"/>
              <a:ea typeface="Arial"/>
              <a:cs typeface="Arial"/>
              <a:sym typeface="Arial"/>
            </a:endParaRPr>
          </a:p>
          <a:p>
            <a:pPr indent="0" lvl="0" marL="0" rtl="0" algn="l">
              <a:lnSpc>
                <a:spcPct val="100000"/>
              </a:lnSpc>
              <a:spcBef>
                <a:spcPts val="1600"/>
              </a:spcBef>
              <a:spcAft>
                <a:spcPts val="0"/>
              </a:spcAft>
              <a:buNone/>
            </a:pPr>
            <a:r>
              <a:t/>
            </a:r>
            <a:endParaRPr>
              <a:solidFill>
                <a:srgbClr val="1B212C"/>
              </a:solidFill>
              <a:latin typeface="Arial"/>
              <a:ea typeface="Arial"/>
              <a:cs typeface="Arial"/>
              <a:sym typeface="Arial"/>
            </a:endParaRPr>
          </a:p>
          <a:p>
            <a:pPr indent="0" lvl="0" marL="0" rtl="0" algn="l">
              <a:spcBef>
                <a:spcPts val="1600"/>
              </a:spcBef>
              <a:spcAft>
                <a:spcPts val="1600"/>
              </a:spcAft>
              <a:buNone/>
            </a:pPr>
            <a:r>
              <a:t/>
            </a:r>
            <a:endParaRPr>
              <a:solidFill>
                <a:srgbClr val="1B212C"/>
              </a:solidFill>
              <a:latin typeface="Arial"/>
              <a:ea typeface="Arial"/>
              <a:cs typeface="Arial"/>
              <a:sym typeface="Arial"/>
            </a:endParaRPr>
          </a:p>
        </p:txBody>
      </p:sp>
      <p:sp>
        <p:nvSpPr>
          <p:cNvPr id="270" name="Google Shape;270;p21"/>
          <p:cNvSpPr txBox="1"/>
          <p:nvPr>
            <p:ph idx="1" type="body"/>
          </p:nvPr>
        </p:nvSpPr>
        <p:spPr>
          <a:xfrm>
            <a:off x="624025" y="4690425"/>
            <a:ext cx="2184300" cy="380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GB">
                <a:solidFill>
                  <a:srgbClr val="1B212C"/>
                </a:solidFill>
                <a:latin typeface="Arial"/>
                <a:ea typeface="Arial"/>
                <a:cs typeface="Arial"/>
                <a:sym typeface="Arial"/>
              </a:rPr>
              <a:t>Avg_radiation vs. Sales</a:t>
            </a:r>
            <a:endParaRPr sz="1200">
              <a:solidFill>
                <a:srgbClr val="1B212C"/>
              </a:solidFill>
              <a:latin typeface="Arial"/>
              <a:ea typeface="Arial"/>
              <a:cs typeface="Arial"/>
              <a:sym typeface="Arial"/>
            </a:endParaRPr>
          </a:p>
          <a:p>
            <a:pPr indent="0" lvl="0" marL="0" rtl="0" algn="l">
              <a:lnSpc>
                <a:spcPct val="100000"/>
              </a:lnSpc>
              <a:spcBef>
                <a:spcPts val="1600"/>
              </a:spcBef>
              <a:spcAft>
                <a:spcPts val="0"/>
              </a:spcAft>
              <a:buNone/>
            </a:pPr>
            <a:r>
              <a:t/>
            </a:r>
            <a:endParaRPr sz="1200">
              <a:solidFill>
                <a:srgbClr val="1B212C"/>
              </a:solidFill>
              <a:latin typeface="Arial"/>
              <a:ea typeface="Arial"/>
              <a:cs typeface="Arial"/>
              <a:sym typeface="Arial"/>
            </a:endParaRPr>
          </a:p>
          <a:p>
            <a:pPr indent="0" lvl="0" marL="0" rtl="0" algn="l">
              <a:lnSpc>
                <a:spcPct val="100000"/>
              </a:lnSpc>
              <a:spcBef>
                <a:spcPts val="1600"/>
              </a:spcBef>
              <a:spcAft>
                <a:spcPts val="0"/>
              </a:spcAft>
              <a:buNone/>
            </a:pPr>
            <a:r>
              <a:t/>
            </a:r>
            <a:endParaRPr>
              <a:solidFill>
                <a:srgbClr val="1B212C"/>
              </a:solidFill>
              <a:latin typeface="Arial"/>
              <a:ea typeface="Arial"/>
              <a:cs typeface="Arial"/>
              <a:sym typeface="Arial"/>
            </a:endParaRPr>
          </a:p>
          <a:p>
            <a:pPr indent="0" lvl="0" marL="0" rtl="0" algn="l">
              <a:spcBef>
                <a:spcPts val="1600"/>
              </a:spcBef>
              <a:spcAft>
                <a:spcPts val="1600"/>
              </a:spcAft>
              <a:buNone/>
            </a:pPr>
            <a:r>
              <a:t/>
            </a:r>
            <a:endParaRPr>
              <a:solidFill>
                <a:srgbClr val="1B212C"/>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2"/>
          <p:cNvSpPr txBox="1"/>
          <p:nvPr>
            <p:ph idx="1" type="body"/>
          </p:nvPr>
        </p:nvSpPr>
        <p:spPr>
          <a:xfrm>
            <a:off x="1022500" y="51650"/>
            <a:ext cx="7921800" cy="5091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latin typeface="Arial"/>
                <a:ea typeface="Arial"/>
                <a:cs typeface="Arial"/>
                <a:sym typeface="Arial"/>
              </a:rPr>
              <a:t>The forecasting of the sales is performed collectively by 3 models and 1 ensembler. The base assumptions and how the models work individually is explained as follows:</a:t>
            </a:r>
            <a:endParaRPr>
              <a:latin typeface="Arial"/>
              <a:ea typeface="Arial"/>
              <a:cs typeface="Arial"/>
              <a:sym typeface="Arial"/>
            </a:endParaRPr>
          </a:p>
          <a:p>
            <a:pPr indent="-311150" lvl="0" marL="457200" rtl="0" algn="l">
              <a:spcBef>
                <a:spcPts val="1600"/>
              </a:spcBef>
              <a:spcAft>
                <a:spcPts val="0"/>
              </a:spcAft>
              <a:buSzPts val="1300"/>
              <a:buFont typeface="Arial"/>
              <a:buAutoNum type="arabicPeriod"/>
            </a:pPr>
            <a:r>
              <a:rPr lang="en-GB" u="sng">
                <a:latin typeface="Arial"/>
                <a:ea typeface="Arial"/>
                <a:cs typeface="Arial"/>
                <a:sym typeface="Arial"/>
              </a:rPr>
              <a:t>Model 1 : </a:t>
            </a:r>
            <a:r>
              <a:rPr b="1" lang="en-GB" u="sng">
                <a:latin typeface="Arial"/>
                <a:ea typeface="Arial"/>
                <a:cs typeface="Arial"/>
                <a:sym typeface="Arial"/>
              </a:rPr>
              <a:t>Weather analyzer</a:t>
            </a:r>
            <a:br>
              <a:rPr b="1" lang="en-GB" u="sng">
                <a:latin typeface="Arial"/>
                <a:ea typeface="Arial"/>
                <a:cs typeface="Arial"/>
                <a:sym typeface="Arial"/>
              </a:rPr>
            </a:br>
            <a:r>
              <a:rPr lang="en-GB">
                <a:latin typeface="Arial"/>
                <a:ea typeface="Arial"/>
                <a:cs typeface="Arial"/>
                <a:sym typeface="Arial"/>
              </a:rPr>
              <a:t>Built on assumption that the sales at particular is not only affected by the weather on that particular day, but also depends on the weather from previous days. This model forecasts sales at a particular date by considering entire historic weather until that day</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GB" u="sng">
                <a:latin typeface="Arial"/>
                <a:ea typeface="Arial"/>
                <a:cs typeface="Arial"/>
                <a:sym typeface="Arial"/>
              </a:rPr>
              <a:t>Model 2 : </a:t>
            </a:r>
            <a:r>
              <a:rPr b="1" lang="en-GB" u="sng">
                <a:latin typeface="Arial"/>
                <a:ea typeface="Arial"/>
                <a:cs typeface="Arial"/>
                <a:sym typeface="Arial"/>
              </a:rPr>
              <a:t>Sales analyzer</a:t>
            </a:r>
            <a:br>
              <a:rPr b="1" lang="en-GB" u="sng">
                <a:latin typeface="Arial"/>
                <a:ea typeface="Arial"/>
                <a:cs typeface="Arial"/>
                <a:sym typeface="Arial"/>
              </a:rPr>
            </a:br>
            <a:r>
              <a:rPr lang="en-GB">
                <a:latin typeface="Arial"/>
                <a:ea typeface="Arial"/>
                <a:cs typeface="Arial"/>
                <a:sym typeface="Arial"/>
              </a:rPr>
              <a:t>Built on assumption that the sales at a particular store is correlated with weather that is seasonal and is cyclic annually. Since the dependent parameter, i.e., weather is cyclic in nature so does the sales. Thus, this model analyzed only the sales pattern over the entire 5 year period and tries to predict the sales on a particular day based on the sales during previous 14 days at the store</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GB" u="sng">
                <a:latin typeface="Arial"/>
                <a:ea typeface="Arial"/>
                <a:cs typeface="Arial"/>
                <a:sym typeface="Arial"/>
              </a:rPr>
              <a:t>Model 3 : </a:t>
            </a:r>
            <a:r>
              <a:rPr b="1" lang="en-GB" u="sng">
                <a:latin typeface="Arial"/>
                <a:ea typeface="Arial"/>
                <a:cs typeface="Arial"/>
                <a:sym typeface="Arial"/>
              </a:rPr>
              <a:t>Sales Regressor</a:t>
            </a:r>
            <a:br>
              <a:rPr b="1" lang="en-GB" u="sng">
                <a:latin typeface="Arial"/>
                <a:ea typeface="Arial"/>
                <a:cs typeface="Arial"/>
                <a:sym typeface="Arial"/>
              </a:rPr>
            </a:br>
            <a:r>
              <a:rPr lang="en-GB">
                <a:latin typeface="Arial"/>
                <a:ea typeface="Arial"/>
                <a:cs typeface="Arial"/>
                <a:sym typeface="Arial"/>
              </a:rPr>
              <a:t>Regression model built and trained on the assumption that the sales at a particular store is depended on the weather on that particular day itself. (As opposed to the assumption of model 1, which considers history of weather to make prediction)</a:t>
            </a:r>
            <a:br>
              <a:rPr lang="en-GB">
                <a:latin typeface="Arial"/>
                <a:ea typeface="Arial"/>
                <a:cs typeface="Arial"/>
                <a:sym typeface="Arial"/>
              </a:rPr>
            </a:b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b="1" lang="en-GB" u="sng">
                <a:latin typeface="Arial"/>
                <a:ea typeface="Arial"/>
                <a:cs typeface="Arial"/>
                <a:sym typeface="Arial"/>
              </a:rPr>
              <a:t>Ensembler</a:t>
            </a:r>
            <a:br>
              <a:rPr b="1" lang="en-GB">
                <a:latin typeface="Arial"/>
                <a:ea typeface="Arial"/>
                <a:cs typeface="Arial"/>
                <a:sym typeface="Arial"/>
              </a:rPr>
            </a:br>
            <a:r>
              <a:rPr lang="en-GB">
                <a:latin typeface="Arial"/>
                <a:ea typeface="Arial"/>
                <a:cs typeface="Arial"/>
                <a:sym typeface="Arial"/>
              </a:rPr>
              <a:t>This LSTM model takes the inputs of all the 3 models and forecasts the final sales prediction for the given store</a:t>
            </a:r>
            <a:endParaRPr>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3"/>
          <p:cNvSpPr txBox="1"/>
          <p:nvPr>
            <p:ph type="title"/>
          </p:nvPr>
        </p:nvSpPr>
        <p:spPr>
          <a:xfrm>
            <a:off x="1290750" y="197500"/>
            <a:ext cx="6562500" cy="54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Model 1:</a:t>
            </a:r>
            <a:r>
              <a:rPr lang="en-GB"/>
              <a:t>  Weather Analyzer</a:t>
            </a:r>
            <a:endParaRPr/>
          </a:p>
        </p:txBody>
      </p:sp>
      <p:sp>
        <p:nvSpPr>
          <p:cNvPr id="281" name="Google Shape;281;p23"/>
          <p:cNvSpPr txBox="1"/>
          <p:nvPr>
            <p:ph idx="1" type="body"/>
          </p:nvPr>
        </p:nvSpPr>
        <p:spPr>
          <a:xfrm>
            <a:off x="1290750" y="1196875"/>
            <a:ext cx="2066100" cy="198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u="sng"/>
              <a:t>Architecture:</a:t>
            </a:r>
            <a:r>
              <a:rPr b="1" lang="en-GB" sz="1600"/>
              <a:t> </a:t>
            </a:r>
            <a:r>
              <a:rPr lang="en-GB" sz="1600"/>
              <a:t>LSTM</a:t>
            </a:r>
            <a:br>
              <a:rPr lang="en-GB" sz="1600"/>
            </a:br>
            <a:br>
              <a:rPr lang="en-GB" sz="1600"/>
            </a:br>
            <a:r>
              <a:rPr lang="en-GB" sz="1600"/>
              <a:t>input_size = 19</a:t>
            </a:r>
            <a:br>
              <a:rPr lang="en-GB" sz="1600"/>
            </a:br>
            <a:r>
              <a:rPr lang="en-GB" sz="1600"/>
              <a:t>hidden_size = 40 </a:t>
            </a:r>
            <a:br>
              <a:rPr lang="en-GB" sz="1600"/>
            </a:br>
            <a:r>
              <a:rPr lang="en-GB" sz="1600"/>
              <a:t>num_layers = 1</a:t>
            </a:r>
            <a:br>
              <a:rPr lang="en-GB" sz="1600"/>
            </a:br>
            <a:r>
              <a:rPr lang="en-GB" sz="1600"/>
              <a:t>num_classes = 1</a:t>
            </a:r>
            <a:endParaRPr sz="1600"/>
          </a:p>
          <a:p>
            <a:pPr indent="0" lvl="0" marL="0" rtl="0" algn="l">
              <a:spcBef>
                <a:spcPts val="1600"/>
              </a:spcBef>
              <a:spcAft>
                <a:spcPts val="1600"/>
              </a:spcAft>
              <a:buNone/>
            </a:pPr>
            <a:r>
              <a:t/>
            </a:r>
            <a:endParaRPr sz="1600"/>
          </a:p>
        </p:txBody>
      </p:sp>
      <p:sp>
        <p:nvSpPr>
          <p:cNvPr id="282" name="Google Shape;282;p23"/>
          <p:cNvSpPr/>
          <p:nvPr/>
        </p:nvSpPr>
        <p:spPr>
          <a:xfrm>
            <a:off x="5246775" y="1196863"/>
            <a:ext cx="3798900" cy="2489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3" name="Google Shape;283;p23"/>
          <p:cNvPicPr preferRelativeResize="0"/>
          <p:nvPr/>
        </p:nvPicPr>
        <p:blipFill>
          <a:blip r:embed="rId3">
            <a:alphaModFix/>
          </a:blip>
          <a:stretch>
            <a:fillRect/>
          </a:stretch>
        </p:blipFill>
        <p:spPr>
          <a:xfrm>
            <a:off x="5269450" y="1204538"/>
            <a:ext cx="3742799" cy="2478675"/>
          </a:xfrm>
          <a:prstGeom prst="rect">
            <a:avLst/>
          </a:prstGeom>
          <a:noFill/>
          <a:ln>
            <a:noFill/>
          </a:ln>
        </p:spPr>
      </p:pic>
      <p:sp>
        <p:nvSpPr>
          <p:cNvPr id="284" name="Google Shape;284;p23"/>
          <p:cNvSpPr/>
          <p:nvPr/>
        </p:nvSpPr>
        <p:spPr>
          <a:xfrm>
            <a:off x="7560325" y="1764913"/>
            <a:ext cx="123900" cy="144600"/>
          </a:xfrm>
          <a:prstGeom prst="rect">
            <a:avLst/>
          </a:prstGeom>
          <a:solidFill>
            <a:srgbClr val="1F77B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7560325" y="2289138"/>
            <a:ext cx="123900" cy="144600"/>
          </a:xfrm>
          <a:prstGeom prst="rect">
            <a:avLst/>
          </a:prstGeom>
          <a:solidFill>
            <a:srgbClr val="FF7F0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txBox="1"/>
          <p:nvPr/>
        </p:nvSpPr>
        <p:spPr>
          <a:xfrm>
            <a:off x="7746225" y="1652563"/>
            <a:ext cx="960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Original</a:t>
            </a:r>
            <a:endParaRPr sz="1200">
              <a:latin typeface="Lato"/>
              <a:ea typeface="Lato"/>
              <a:cs typeface="Lato"/>
              <a:sym typeface="Lato"/>
            </a:endParaRPr>
          </a:p>
        </p:txBody>
      </p:sp>
      <p:sp>
        <p:nvSpPr>
          <p:cNvPr id="287" name="Google Shape;287;p23"/>
          <p:cNvSpPr txBox="1"/>
          <p:nvPr/>
        </p:nvSpPr>
        <p:spPr>
          <a:xfrm>
            <a:off x="7746225" y="2176788"/>
            <a:ext cx="960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Predictions</a:t>
            </a:r>
            <a:endParaRPr sz="1200">
              <a:latin typeface="Lato"/>
              <a:ea typeface="Lato"/>
              <a:cs typeface="Lato"/>
              <a:sym typeface="Lato"/>
            </a:endParaRPr>
          </a:p>
        </p:txBody>
      </p:sp>
      <p:sp>
        <p:nvSpPr>
          <p:cNvPr id="288" name="Google Shape;288;p23"/>
          <p:cNvSpPr txBox="1"/>
          <p:nvPr>
            <p:ph type="title"/>
          </p:nvPr>
        </p:nvSpPr>
        <p:spPr>
          <a:xfrm>
            <a:off x="5858775" y="3830688"/>
            <a:ext cx="2574900" cy="30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400"/>
              <a:t>Validation plot of store 9</a:t>
            </a:r>
            <a:endParaRPr sz="1400"/>
          </a:p>
        </p:txBody>
      </p:sp>
      <p:sp>
        <p:nvSpPr>
          <p:cNvPr id="289" name="Google Shape;289;p23"/>
          <p:cNvSpPr/>
          <p:nvPr/>
        </p:nvSpPr>
        <p:spPr>
          <a:xfrm>
            <a:off x="0" y="3685975"/>
            <a:ext cx="5246700" cy="1457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u="sng"/>
              <a:t>Model Error: (for store no. 9)</a:t>
            </a:r>
            <a:endParaRPr b="1" u="sng"/>
          </a:p>
          <a:p>
            <a:pPr indent="0" lvl="0" marL="0" rtl="0" algn="l">
              <a:spcBef>
                <a:spcPts val="0"/>
              </a:spcBef>
              <a:spcAft>
                <a:spcPts val="0"/>
              </a:spcAft>
              <a:buNone/>
            </a:pPr>
            <a:r>
              <a:t/>
            </a:r>
            <a:endParaRPr b="1"/>
          </a:p>
          <a:p>
            <a:pPr indent="0" lvl="0" marL="0" rtl="0" algn="l">
              <a:spcBef>
                <a:spcPts val="0"/>
              </a:spcBef>
              <a:spcAft>
                <a:spcPts val="0"/>
              </a:spcAft>
              <a:buNone/>
            </a:pPr>
            <a:r>
              <a:rPr b="1" lang="en-GB"/>
              <a:t>RMSE of validation set: 8.262761878490158</a:t>
            </a:r>
            <a:endParaRPr b="1"/>
          </a:p>
          <a:p>
            <a:pPr indent="0" lvl="0" marL="0" rtl="0" algn="l">
              <a:spcBef>
                <a:spcPts val="0"/>
              </a:spcBef>
              <a:spcAft>
                <a:spcPts val="0"/>
              </a:spcAft>
              <a:buNone/>
            </a:pPr>
            <a:r>
              <a:rPr b="1" lang="en-GB"/>
              <a:t>RMSE of entire data set: 2.8291678845238453</a:t>
            </a:r>
            <a:endParaRPr b="1"/>
          </a:p>
          <a:p>
            <a:pPr indent="0" lvl="0" marL="0" rtl="0" algn="l">
              <a:spcBef>
                <a:spcPts val="0"/>
              </a:spcBef>
              <a:spcAft>
                <a:spcPts val="0"/>
              </a:spcAft>
              <a:buNone/>
            </a:pPr>
            <a:r>
              <a:t/>
            </a:r>
            <a:endParaRPr b="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4"/>
          <p:cNvSpPr txBox="1"/>
          <p:nvPr>
            <p:ph type="title"/>
          </p:nvPr>
        </p:nvSpPr>
        <p:spPr>
          <a:xfrm>
            <a:off x="1290750" y="197500"/>
            <a:ext cx="6562500" cy="54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Model 2:</a:t>
            </a:r>
            <a:r>
              <a:rPr lang="en-GB"/>
              <a:t>  Sales Analyzer</a:t>
            </a:r>
            <a:endParaRPr/>
          </a:p>
        </p:txBody>
      </p:sp>
      <p:sp>
        <p:nvSpPr>
          <p:cNvPr id="295" name="Google Shape;295;p24"/>
          <p:cNvSpPr txBox="1"/>
          <p:nvPr>
            <p:ph idx="1" type="body"/>
          </p:nvPr>
        </p:nvSpPr>
        <p:spPr>
          <a:xfrm>
            <a:off x="1290750" y="1196875"/>
            <a:ext cx="2066100" cy="198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u="sng"/>
              <a:t>Architecture:</a:t>
            </a:r>
            <a:r>
              <a:rPr b="1" lang="en-GB" sz="1600"/>
              <a:t> </a:t>
            </a:r>
            <a:r>
              <a:rPr lang="en-GB" sz="1600"/>
              <a:t>LSTM</a:t>
            </a:r>
            <a:br>
              <a:rPr lang="en-GB" sz="1600"/>
            </a:br>
            <a:br>
              <a:rPr lang="en-GB" sz="1600"/>
            </a:br>
            <a:r>
              <a:rPr lang="en-GB" sz="1600"/>
              <a:t>input_size = 1</a:t>
            </a:r>
            <a:br>
              <a:rPr lang="en-GB" sz="1600"/>
            </a:br>
            <a:r>
              <a:rPr lang="en-GB" sz="1600"/>
              <a:t>hidden_size = 15</a:t>
            </a:r>
            <a:br>
              <a:rPr lang="en-GB" sz="1600"/>
            </a:br>
            <a:r>
              <a:rPr lang="en-GB" sz="1600"/>
              <a:t>num_layers = 1</a:t>
            </a:r>
            <a:br>
              <a:rPr lang="en-GB" sz="1600"/>
            </a:br>
            <a:r>
              <a:rPr lang="en-GB" sz="1600"/>
              <a:t>num_classes = 1</a:t>
            </a:r>
            <a:endParaRPr sz="1600"/>
          </a:p>
          <a:p>
            <a:pPr indent="0" lvl="0" marL="0" rtl="0" algn="l">
              <a:spcBef>
                <a:spcPts val="1600"/>
              </a:spcBef>
              <a:spcAft>
                <a:spcPts val="1600"/>
              </a:spcAft>
              <a:buNone/>
            </a:pPr>
            <a:r>
              <a:t/>
            </a:r>
            <a:endParaRPr sz="1600"/>
          </a:p>
        </p:txBody>
      </p:sp>
      <p:sp>
        <p:nvSpPr>
          <p:cNvPr id="296" name="Google Shape;296;p24"/>
          <p:cNvSpPr/>
          <p:nvPr/>
        </p:nvSpPr>
        <p:spPr>
          <a:xfrm>
            <a:off x="5246775" y="1196863"/>
            <a:ext cx="3798900" cy="2489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7" name="Google Shape;297;p24"/>
          <p:cNvPicPr preferRelativeResize="0"/>
          <p:nvPr/>
        </p:nvPicPr>
        <p:blipFill>
          <a:blip r:embed="rId3">
            <a:alphaModFix/>
          </a:blip>
          <a:stretch>
            <a:fillRect/>
          </a:stretch>
        </p:blipFill>
        <p:spPr>
          <a:xfrm>
            <a:off x="5246775" y="1196875"/>
            <a:ext cx="3798900" cy="2489100"/>
          </a:xfrm>
          <a:prstGeom prst="rect">
            <a:avLst/>
          </a:prstGeom>
          <a:noFill/>
          <a:ln>
            <a:noFill/>
          </a:ln>
        </p:spPr>
      </p:pic>
      <p:sp>
        <p:nvSpPr>
          <p:cNvPr id="298" name="Google Shape;298;p24"/>
          <p:cNvSpPr/>
          <p:nvPr/>
        </p:nvSpPr>
        <p:spPr>
          <a:xfrm>
            <a:off x="7560325" y="1764913"/>
            <a:ext cx="123900" cy="144600"/>
          </a:xfrm>
          <a:prstGeom prst="rect">
            <a:avLst/>
          </a:prstGeom>
          <a:solidFill>
            <a:srgbClr val="1F77B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7560325" y="2289138"/>
            <a:ext cx="123900" cy="144600"/>
          </a:xfrm>
          <a:prstGeom prst="rect">
            <a:avLst/>
          </a:prstGeom>
          <a:solidFill>
            <a:srgbClr val="FF7F0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txBox="1"/>
          <p:nvPr/>
        </p:nvSpPr>
        <p:spPr>
          <a:xfrm>
            <a:off x="7746225" y="1652563"/>
            <a:ext cx="960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Original</a:t>
            </a:r>
            <a:endParaRPr sz="1200">
              <a:latin typeface="Lato"/>
              <a:ea typeface="Lato"/>
              <a:cs typeface="Lato"/>
              <a:sym typeface="Lato"/>
            </a:endParaRPr>
          </a:p>
        </p:txBody>
      </p:sp>
      <p:sp>
        <p:nvSpPr>
          <p:cNvPr id="301" name="Google Shape;301;p24"/>
          <p:cNvSpPr txBox="1"/>
          <p:nvPr/>
        </p:nvSpPr>
        <p:spPr>
          <a:xfrm>
            <a:off x="7746225" y="2176788"/>
            <a:ext cx="960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Lato"/>
                <a:ea typeface="Lato"/>
                <a:cs typeface="Lato"/>
                <a:sym typeface="Lato"/>
              </a:rPr>
              <a:t>Predictions</a:t>
            </a:r>
            <a:endParaRPr sz="1200">
              <a:latin typeface="Lato"/>
              <a:ea typeface="Lato"/>
              <a:cs typeface="Lato"/>
              <a:sym typeface="Lato"/>
            </a:endParaRPr>
          </a:p>
        </p:txBody>
      </p:sp>
      <p:sp>
        <p:nvSpPr>
          <p:cNvPr id="302" name="Google Shape;302;p24"/>
          <p:cNvSpPr txBox="1"/>
          <p:nvPr>
            <p:ph type="title"/>
          </p:nvPr>
        </p:nvSpPr>
        <p:spPr>
          <a:xfrm>
            <a:off x="5858775" y="3830688"/>
            <a:ext cx="2574900" cy="30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400"/>
              <a:t>Sales Prediction</a:t>
            </a:r>
            <a:r>
              <a:rPr b="1" lang="en-GB" sz="1400"/>
              <a:t> plot of store 9</a:t>
            </a:r>
            <a:endParaRPr sz="1400"/>
          </a:p>
        </p:txBody>
      </p:sp>
      <p:sp>
        <p:nvSpPr>
          <p:cNvPr id="303" name="Google Shape;303;p24"/>
          <p:cNvSpPr/>
          <p:nvPr/>
        </p:nvSpPr>
        <p:spPr>
          <a:xfrm>
            <a:off x="0" y="3685975"/>
            <a:ext cx="5246700" cy="1457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GB" u="sng"/>
              <a:t>Model Error: (for store no. 9)</a:t>
            </a:r>
            <a:endParaRPr b="1" u="sng"/>
          </a:p>
          <a:p>
            <a:pPr indent="0" lvl="0" marL="0" rtl="0" algn="l">
              <a:spcBef>
                <a:spcPts val="0"/>
              </a:spcBef>
              <a:spcAft>
                <a:spcPts val="0"/>
              </a:spcAft>
              <a:buNone/>
            </a:pPr>
            <a:r>
              <a:t/>
            </a:r>
            <a:endParaRPr b="1"/>
          </a:p>
          <a:p>
            <a:pPr indent="0" lvl="0" marL="0" rtl="0" algn="l">
              <a:spcBef>
                <a:spcPts val="0"/>
              </a:spcBef>
              <a:spcAft>
                <a:spcPts val="0"/>
              </a:spcAft>
              <a:buNone/>
            </a:pPr>
            <a:r>
              <a:rPr b="1" lang="en-GB"/>
              <a:t>RMSE of validation set: 5.6162163846431525</a:t>
            </a:r>
            <a:endParaRPr b="1"/>
          </a:p>
          <a:p>
            <a:pPr indent="0" lvl="0" marL="0" rtl="0" algn="l">
              <a:spcBef>
                <a:spcPts val="0"/>
              </a:spcBef>
              <a:spcAft>
                <a:spcPts val="0"/>
              </a:spcAft>
              <a:buNone/>
            </a:pPr>
            <a:r>
              <a:rPr b="1" lang="en-GB"/>
              <a:t>RMSE of entire data set: 3.0012314738081534</a:t>
            </a:r>
            <a:endParaRPr b="1"/>
          </a:p>
          <a:p>
            <a:pPr indent="0" lvl="0" marL="0" rtl="0" algn="l">
              <a:spcBef>
                <a:spcPts val="0"/>
              </a:spcBef>
              <a:spcAft>
                <a:spcPts val="0"/>
              </a:spcAft>
              <a:buNone/>
            </a:pPr>
            <a:r>
              <a:t/>
            </a:r>
            <a:endParaRPr b="1"/>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5"/>
          <p:cNvSpPr txBox="1"/>
          <p:nvPr>
            <p:ph type="title"/>
          </p:nvPr>
        </p:nvSpPr>
        <p:spPr>
          <a:xfrm>
            <a:off x="1290750" y="197500"/>
            <a:ext cx="6562500" cy="54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Model 3:</a:t>
            </a:r>
            <a:r>
              <a:rPr lang="en-GB"/>
              <a:t>  Sales Regressor</a:t>
            </a:r>
            <a:endParaRPr/>
          </a:p>
        </p:txBody>
      </p:sp>
      <p:sp>
        <p:nvSpPr>
          <p:cNvPr id="309" name="Google Shape;309;p25"/>
          <p:cNvSpPr txBox="1"/>
          <p:nvPr>
            <p:ph idx="1" type="body"/>
          </p:nvPr>
        </p:nvSpPr>
        <p:spPr>
          <a:xfrm>
            <a:off x="1074150" y="1114250"/>
            <a:ext cx="3969600" cy="2257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GB" sz="1600" u="sng"/>
              <a:t>Architecture:</a:t>
            </a:r>
            <a:r>
              <a:rPr b="1" lang="en-GB" sz="1600"/>
              <a:t> </a:t>
            </a:r>
            <a:r>
              <a:rPr lang="en-GB" sz="1600"/>
              <a:t>Gradient Boosting Regressor</a:t>
            </a:r>
            <a:br>
              <a:rPr lang="en-GB" sz="1600"/>
            </a:br>
            <a:br>
              <a:rPr lang="en-GB" sz="1600"/>
            </a:br>
            <a:endParaRPr sz="1600"/>
          </a:p>
          <a:p>
            <a:pPr indent="0" lvl="0" marL="0" rtl="0" algn="l">
              <a:spcBef>
                <a:spcPts val="1600"/>
              </a:spcBef>
              <a:spcAft>
                <a:spcPts val="0"/>
              </a:spcAft>
              <a:buNone/>
            </a:pPr>
            <a:r>
              <a:rPr b="1" lang="en-GB" sz="1600">
                <a:highlight>
                  <a:schemeClr val="accent1"/>
                </a:highlight>
              </a:rPr>
              <a:t>Model developed using IBM AutoAI and deployed at IBM Watson Studio</a:t>
            </a:r>
            <a:endParaRPr b="1" sz="1600">
              <a:highlight>
                <a:schemeClr val="accent1"/>
              </a:highlight>
            </a:endParaRPr>
          </a:p>
          <a:p>
            <a:pPr indent="0" lvl="0" marL="0" rtl="0" algn="l">
              <a:spcBef>
                <a:spcPts val="1600"/>
              </a:spcBef>
              <a:spcAft>
                <a:spcPts val="1600"/>
              </a:spcAft>
              <a:buNone/>
            </a:pPr>
            <a:r>
              <a:t/>
            </a:r>
            <a:endParaRPr sz="1600"/>
          </a:p>
        </p:txBody>
      </p:sp>
      <p:sp>
        <p:nvSpPr>
          <p:cNvPr id="310" name="Google Shape;310;p25"/>
          <p:cNvSpPr/>
          <p:nvPr/>
        </p:nvSpPr>
        <p:spPr>
          <a:xfrm>
            <a:off x="5246775" y="1196863"/>
            <a:ext cx="3798900" cy="2489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txBox="1"/>
          <p:nvPr>
            <p:ph type="title"/>
          </p:nvPr>
        </p:nvSpPr>
        <p:spPr>
          <a:xfrm>
            <a:off x="6156050" y="4139350"/>
            <a:ext cx="2290200" cy="60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400"/>
              <a:t>Screenshots of </a:t>
            </a:r>
            <a:endParaRPr b="1" sz="1400"/>
          </a:p>
          <a:p>
            <a:pPr indent="0" lvl="0" marL="0" rtl="0" algn="ctr">
              <a:spcBef>
                <a:spcPts val="0"/>
              </a:spcBef>
              <a:spcAft>
                <a:spcPts val="0"/>
              </a:spcAft>
              <a:buNone/>
            </a:pPr>
            <a:r>
              <a:rPr b="1" lang="en-GB" sz="1400"/>
              <a:t>IBM AutoAI project</a:t>
            </a:r>
            <a:endParaRPr sz="1400"/>
          </a:p>
        </p:txBody>
      </p:sp>
      <p:sp>
        <p:nvSpPr>
          <p:cNvPr id="312" name="Google Shape;312;p25"/>
          <p:cNvSpPr/>
          <p:nvPr/>
        </p:nvSpPr>
        <p:spPr>
          <a:xfrm>
            <a:off x="0" y="3685975"/>
            <a:ext cx="5246700" cy="1457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313" name="Google Shape;313;p25"/>
          <p:cNvPicPr preferRelativeResize="0"/>
          <p:nvPr/>
        </p:nvPicPr>
        <p:blipFill rotWithShape="1">
          <a:blip r:embed="rId3">
            <a:alphaModFix/>
          </a:blip>
          <a:srcRect b="19673" l="18750" r="33246" t="30520"/>
          <a:stretch/>
        </p:blipFill>
        <p:spPr>
          <a:xfrm>
            <a:off x="5246775" y="1196875"/>
            <a:ext cx="3798900" cy="2489101"/>
          </a:xfrm>
          <a:prstGeom prst="rect">
            <a:avLst/>
          </a:prstGeom>
          <a:noFill/>
          <a:ln>
            <a:noFill/>
          </a:ln>
        </p:spPr>
      </p:pic>
      <p:pic>
        <p:nvPicPr>
          <p:cNvPr id="314" name="Google Shape;314;p25"/>
          <p:cNvPicPr preferRelativeResize="0"/>
          <p:nvPr/>
        </p:nvPicPr>
        <p:blipFill rotWithShape="1">
          <a:blip r:embed="rId4">
            <a:alphaModFix/>
          </a:blip>
          <a:srcRect b="28336" l="6098" r="29293" t="40160"/>
          <a:stretch/>
        </p:blipFill>
        <p:spPr>
          <a:xfrm>
            <a:off x="0" y="3686100"/>
            <a:ext cx="5313848" cy="14573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